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notesMasterIdLst>
    <p:notesMasterId r:id="rId14"/>
  </p:notesMasterIdLst>
  <p:sldIdLst>
    <p:sldId id="259" r:id="rId4"/>
    <p:sldId id="257" r:id="rId5"/>
    <p:sldId id="266" r:id="rId6"/>
    <p:sldId id="260" r:id="rId7"/>
    <p:sldId id="261" r:id="rId8"/>
    <p:sldId id="258" r:id="rId9"/>
    <p:sldId id="263" r:id="rId10"/>
    <p:sldId id="264" r:id="rId11"/>
    <p:sldId id="265"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96" userDrawn="1">
          <p15:clr>
            <a:srgbClr val="A4A3A4"/>
          </p15:clr>
        </p15:guide>
        <p15:guide id="2" pos="4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2E83"/>
    <a:srgbClr val="E8D3A2"/>
    <a:srgbClr val="E8E3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1" autoAdjust="0"/>
    <p:restoredTop sz="62985" autoAdjust="0"/>
  </p:normalViewPr>
  <p:slideViewPr>
    <p:cSldViewPr snapToGrid="0" snapToObjects="1" showGuides="1">
      <p:cViewPr varScale="1">
        <p:scale>
          <a:sx n="68" d="100"/>
          <a:sy n="68" d="100"/>
        </p:scale>
        <p:origin x="3090" y="60"/>
      </p:cViewPr>
      <p:guideLst>
        <p:guide orient="horz" pos="2496"/>
        <p:guide pos="4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E739-E51F-4FEE-AD2D-F5D045E2314E}" type="datetimeFigureOut">
              <a:rPr lang="en-US" smtClean="0"/>
              <a:t>6/12/2024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0148E-2D3F-4BE1-A45B-C8D7D8F59A67}" type="slidenum">
              <a:rPr lang="en-US" smtClean="0"/>
              <a:t>‹#›</a:t>
            </a:fld>
            <a:endParaRPr lang="en-US"/>
          </a:p>
        </p:txBody>
      </p:sp>
    </p:spTree>
    <p:extLst>
      <p:ext uri="{BB962C8B-B14F-4D97-AF65-F5344CB8AC3E}">
        <p14:creationId xmlns:p14="http://schemas.microsoft.com/office/powerpoint/2010/main" val="661383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E0148E-2D3F-4BE1-A45B-C8D7D8F59A67}" type="slidenum">
              <a:rPr lang="en-US" smtClean="0"/>
              <a:t>1</a:t>
            </a:fld>
            <a:endParaRPr lang="en-US"/>
          </a:p>
        </p:txBody>
      </p:sp>
    </p:spTree>
    <p:extLst>
      <p:ext uri="{BB962C8B-B14F-4D97-AF65-F5344CB8AC3E}">
        <p14:creationId xmlns:p14="http://schemas.microsoft.com/office/powerpoint/2010/main" val="2163014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7995AA"/>
                </a:solidFill>
                <a:effectLst/>
                <a:latin typeface="Roboto" panose="02000000000000000000" pitchFamily="2" charset="0"/>
              </a:rPr>
              <a:t>All of my courses, doctrinal and writing courses, incorporate both formative and summative assessments spread throughout the term.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7995AA"/>
                </a:solidFill>
                <a:effectLst/>
                <a:latin typeface="Roboto" panose="02000000000000000000" pitchFamily="2" charset="0"/>
              </a:rPr>
              <a:t>Setting and enforcing due dates and deadlines for any type of assessment poses various advantages and challenges.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7995AA"/>
                </a:solidFill>
                <a:effectLst/>
                <a:latin typeface="Roboto" panose="02000000000000000000" pitchFamily="2" charset="0"/>
              </a:rPr>
              <a:t>In this session I will share intended and unintended consequences of setting firm, lax and no deadlines for different types of courses.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7995AA"/>
                </a:solidFill>
                <a:effectLst/>
                <a:latin typeface="Roboto" panose="02000000000000000000" pitchFamily="2" charset="0"/>
              </a:rPr>
              <a:t>In particular, I will highlight a recent “experiment” in a large doctrinal class, giving students a choice to treat CANVAS quizzes as either quasi-formative or summative.</a:t>
            </a:r>
            <a:endParaRPr lang="en-US" dirty="0"/>
          </a:p>
          <a:p>
            <a:endParaRPr lang="en-US" dirty="0"/>
          </a:p>
          <a:p>
            <a:pPr>
              <a:buFont typeface="Wingdings" panose="05000000000000000000" pitchFamily="2" charset="2"/>
              <a:buChar char="§"/>
            </a:pPr>
            <a:r>
              <a:rPr lang="en-US" b="0" dirty="0"/>
              <a:t>Required LARW for foreign-trained LLMs – in class research exercises, memo drafting in segments; firm due dates due to sequencing; published rubrics and individualized feedback</a:t>
            </a:r>
          </a:p>
          <a:p>
            <a:pPr>
              <a:buFont typeface="Wingdings" panose="05000000000000000000" pitchFamily="2" charset="2"/>
              <a:buChar char="§"/>
            </a:pPr>
            <a:r>
              <a:rPr lang="en-US" b="0" dirty="0"/>
              <a:t>Upper-level seminars for JD, LLM and MJ students – “check-in” and accountability exercises in the form of summary/reflections on course materials. Summative (w/ occasional </a:t>
            </a:r>
            <a:r>
              <a:rPr lang="en-US" b="0" dirty="0" err="1"/>
              <a:t>redos</a:t>
            </a:r>
            <a:r>
              <a:rPr lang="en-US" b="0" dirty="0"/>
              <a:t>) Set due dates.</a:t>
            </a:r>
          </a:p>
          <a:p>
            <a:pPr>
              <a:buFont typeface="Wingdings" panose="05000000000000000000" pitchFamily="2" charset="2"/>
              <a:buChar char="§"/>
            </a:pPr>
            <a:r>
              <a:rPr lang="en-US" b="0" dirty="0"/>
              <a:t>Required 1L doctrinal course – graded but low stake review and check-in quizzes; firm due dates; often administered at the end of class.</a:t>
            </a:r>
          </a:p>
          <a:p>
            <a:pPr>
              <a:buFont typeface="Wingdings" panose="05000000000000000000" pitchFamily="2" charset="2"/>
              <a:buChar char="§"/>
            </a:pPr>
            <a:r>
              <a:rPr lang="en-US" b="0" dirty="0"/>
              <a:t>Required upper-level doctrinal course</a:t>
            </a:r>
          </a:p>
          <a:p>
            <a:endParaRPr lang="en-US" dirty="0"/>
          </a:p>
        </p:txBody>
      </p:sp>
      <p:sp>
        <p:nvSpPr>
          <p:cNvPr id="4" name="Slide Number Placeholder 3"/>
          <p:cNvSpPr>
            <a:spLocks noGrp="1"/>
          </p:cNvSpPr>
          <p:nvPr>
            <p:ph type="sldNum" sz="quarter" idx="5"/>
          </p:nvPr>
        </p:nvSpPr>
        <p:spPr/>
        <p:txBody>
          <a:bodyPr/>
          <a:lstStyle/>
          <a:p>
            <a:fld id="{BAE0148E-2D3F-4BE1-A45B-C8D7D8F59A67}" type="slidenum">
              <a:rPr lang="en-US" smtClean="0"/>
              <a:t>2</a:t>
            </a:fld>
            <a:endParaRPr lang="en-US"/>
          </a:p>
        </p:txBody>
      </p:sp>
    </p:spTree>
    <p:extLst>
      <p:ext uri="{BB962C8B-B14F-4D97-AF65-F5344CB8AC3E}">
        <p14:creationId xmlns:p14="http://schemas.microsoft.com/office/powerpoint/2010/main" val="3758478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CANVAS Quizzes – </a:t>
            </a:r>
            <a:r>
              <a:rPr lang="en-US" b="0" i="0" dirty="0">
                <a:solidFill>
                  <a:srgbClr val="2D3B45"/>
                </a:solidFill>
                <a:effectLst/>
                <a:latin typeface="LatoWeb"/>
              </a:rPr>
              <a:t>Summative but are intended to give you and me a sense of where you are with the materials, long before the main final exam.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2D3B45"/>
                </a:solidFill>
                <a:effectLst/>
                <a:latin typeface="LatoWeb"/>
              </a:rPr>
              <a:t>Many ungraded formative exercises in class.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2D3B45"/>
                </a:solidFill>
                <a:effectLst/>
                <a:latin typeface="LatoWeb"/>
              </a:rPr>
              <a:t>Textbook chapters included similar MCQ and fact pattern short questions, with answers available to students in online supplement.</a:t>
            </a:r>
          </a:p>
          <a:p>
            <a:endParaRPr lang="en-US" dirty="0"/>
          </a:p>
        </p:txBody>
      </p:sp>
      <p:sp>
        <p:nvSpPr>
          <p:cNvPr id="4" name="Slide Number Placeholder 3"/>
          <p:cNvSpPr>
            <a:spLocks noGrp="1"/>
          </p:cNvSpPr>
          <p:nvPr>
            <p:ph type="sldNum" sz="quarter" idx="5"/>
          </p:nvPr>
        </p:nvSpPr>
        <p:spPr/>
        <p:txBody>
          <a:bodyPr/>
          <a:lstStyle/>
          <a:p>
            <a:fld id="{BAE0148E-2D3F-4BE1-A45B-C8D7D8F59A67}" type="slidenum">
              <a:rPr lang="en-US" smtClean="0"/>
              <a:t>3</a:t>
            </a:fld>
            <a:endParaRPr lang="en-US"/>
          </a:p>
        </p:txBody>
      </p:sp>
    </p:spTree>
    <p:extLst>
      <p:ext uri="{BB962C8B-B14F-4D97-AF65-F5344CB8AC3E}">
        <p14:creationId xmlns:p14="http://schemas.microsoft.com/office/powerpoint/2010/main" val="2947922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D3B45"/>
                </a:solidFill>
                <a:effectLst/>
                <a:latin typeface="LatoWeb"/>
              </a:rPr>
              <a:t>Jan. 16 - 1st quiz published. “The quiz is timed for 30 minutes (you will likely not need the entire time) and is worth 10 points. You have two tries, and it will keep your highest score. It is strongly recommended that you complete this review quiz of Chapters 1-4 no later than </a:t>
            </a:r>
            <a:r>
              <a:rPr lang="en-US" b="1" i="0" u="sng" dirty="0">
                <a:solidFill>
                  <a:srgbClr val="2D3B45"/>
                </a:solidFill>
                <a:effectLst/>
                <a:latin typeface="LatoWeb"/>
              </a:rPr>
              <a:t>1/21</a:t>
            </a:r>
            <a:r>
              <a:rPr lang="en-US" b="0" i="0" u="sng" dirty="0">
                <a:solidFill>
                  <a:srgbClr val="2D3B45"/>
                </a:solidFill>
                <a:effectLst/>
                <a:latin typeface="LatoWeb"/>
              </a:rPr>
              <a:t> </a:t>
            </a:r>
            <a:r>
              <a:rPr lang="en-US" b="0" i="0" dirty="0">
                <a:solidFill>
                  <a:srgbClr val="2D3B45"/>
                </a:solidFill>
                <a:effectLst/>
                <a:latin typeface="LatoWeb"/>
              </a:rPr>
              <a:t>but there is no firm due date.”</a:t>
            </a:r>
          </a:p>
          <a:p>
            <a:pPr algn="l"/>
            <a:endParaRPr lang="en-US" b="0" i="0" dirty="0">
              <a:solidFill>
                <a:srgbClr val="2D3B45"/>
              </a:solidFill>
              <a:effectLst/>
              <a:latin typeface="LatoWeb"/>
            </a:endParaRPr>
          </a:p>
          <a:p>
            <a:pPr algn="l"/>
            <a:r>
              <a:rPr lang="en-US" b="0" i="0" dirty="0">
                <a:solidFill>
                  <a:srgbClr val="2D3B45"/>
                </a:solidFill>
                <a:effectLst/>
                <a:latin typeface="LatoWeb"/>
              </a:rPr>
              <a:t>Jan. 22 – “For those who didn't yet get to Quiz 1, I do encourage you to not wait much longer. These are intended to give you and me a sense of where you are with the materials, long before the main final exam.”</a:t>
            </a:r>
          </a:p>
          <a:p>
            <a:pPr algn="l"/>
            <a:endParaRPr lang="en-US" b="0" i="0" dirty="0">
              <a:solidFill>
                <a:srgbClr val="2D3B45"/>
              </a:solidFill>
              <a:effectLst/>
              <a:latin typeface="LatoWeb"/>
            </a:endParaRPr>
          </a:p>
          <a:p>
            <a:pPr algn="l"/>
            <a:r>
              <a:rPr lang="en-US" b="0" i="0" dirty="0">
                <a:solidFill>
                  <a:srgbClr val="2D3B45"/>
                </a:solidFill>
                <a:effectLst/>
                <a:latin typeface="LatoWeb"/>
              </a:rPr>
              <a:t>Jan. 26 – 2</a:t>
            </a:r>
            <a:r>
              <a:rPr lang="en-US" b="0" i="0" baseline="30000" dirty="0">
                <a:solidFill>
                  <a:srgbClr val="2D3B45"/>
                </a:solidFill>
                <a:effectLst/>
                <a:latin typeface="LatoWeb"/>
              </a:rPr>
              <a:t>nd</a:t>
            </a:r>
            <a:r>
              <a:rPr lang="en-US" b="0" i="0" dirty="0">
                <a:solidFill>
                  <a:srgbClr val="2D3B45"/>
                </a:solidFill>
                <a:effectLst/>
                <a:latin typeface="LatoWeb"/>
              </a:rPr>
              <a:t> quiz published. “</a:t>
            </a:r>
            <a:r>
              <a:rPr lang="en-US" b="0" i="0" dirty="0">
                <a:solidFill>
                  <a:srgbClr val="2D3B45"/>
                </a:solidFill>
                <a:effectLst/>
                <a:latin typeface="Lato Extended"/>
              </a:rPr>
              <a:t>The quiz is timed for 30 minutes and is worth 10 points. You have two tries and it will keep your highest scores. It is strongly recommended that you complete this review quiz of Chapters 6-12 no later than </a:t>
            </a:r>
            <a:r>
              <a:rPr lang="en-US" b="1" i="0" u="sng" dirty="0">
                <a:solidFill>
                  <a:srgbClr val="2D3B45"/>
                </a:solidFill>
                <a:effectLst/>
                <a:latin typeface="Lato Extended"/>
              </a:rPr>
              <a:t>2/4 </a:t>
            </a:r>
            <a:r>
              <a:rPr lang="en-US" b="0" i="0" dirty="0">
                <a:solidFill>
                  <a:srgbClr val="2D3B45"/>
                </a:solidFill>
                <a:effectLst/>
                <a:latin typeface="Lato Extended"/>
              </a:rPr>
              <a:t>but there is no firm due date.”</a:t>
            </a:r>
          </a:p>
          <a:p>
            <a:pPr algn="l"/>
            <a:endParaRPr lang="en-US" b="0" i="0" dirty="0">
              <a:solidFill>
                <a:srgbClr val="2D3B45"/>
              </a:solidFill>
              <a:effectLst/>
              <a:latin typeface="LatoWeb"/>
            </a:endParaRPr>
          </a:p>
          <a:p>
            <a:pPr algn="l"/>
            <a:r>
              <a:rPr lang="en-US" b="0" i="0" dirty="0">
                <a:solidFill>
                  <a:srgbClr val="2D3B45"/>
                </a:solidFill>
                <a:effectLst/>
                <a:latin typeface="LatoWeb"/>
              </a:rPr>
              <a:t>Feb. 27– 3rd quiz published. “</a:t>
            </a:r>
            <a:r>
              <a:rPr lang="en-US" b="0" i="0" dirty="0">
                <a:solidFill>
                  <a:srgbClr val="2D3B45"/>
                </a:solidFill>
                <a:effectLst/>
                <a:latin typeface="Lato Extended"/>
              </a:rPr>
              <a:t>The quiz is timed for 30 minutes and is worth 10 points. You have two tries and it will keep your highest scores. It is strongly recommended that you complete this review quiz of Chapters 13-19 no later than </a:t>
            </a:r>
            <a:r>
              <a:rPr lang="en-US" b="1" i="0" u="sng" dirty="0">
                <a:solidFill>
                  <a:srgbClr val="2D3B45"/>
                </a:solidFill>
                <a:effectLst/>
                <a:latin typeface="Lato Extended"/>
              </a:rPr>
              <a:t>3/5 (our review class) </a:t>
            </a:r>
            <a:r>
              <a:rPr lang="en-US" b="0" i="0" dirty="0">
                <a:solidFill>
                  <a:srgbClr val="2D3B45"/>
                </a:solidFill>
                <a:effectLst/>
                <a:latin typeface="Lato Extended"/>
              </a:rPr>
              <a:t>but there is no firm due date.”</a:t>
            </a:r>
          </a:p>
          <a:p>
            <a:pPr algn="l"/>
            <a:endParaRPr lang="en-US" b="0" i="0" dirty="0">
              <a:solidFill>
                <a:srgbClr val="2D3B45"/>
              </a:solidFill>
              <a:effectLst/>
              <a:latin typeface="LatoWeb"/>
            </a:endParaRPr>
          </a:p>
        </p:txBody>
      </p:sp>
      <p:sp>
        <p:nvSpPr>
          <p:cNvPr id="4" name="Slide Number Placeholder 3"/>
          <p:cNvSpPr>
            <a:spLocks noGrp="1"/>
          </p:cNvSpPr>
          <p:nvPr>
            <p:ph type="sldNum" sz="quarter" idx="5"/>
          </p:nvPr>
        </p:nvSpPr>
        <p:spPr/>
        <p:txBody>
          <a:bodyPr/>
          <a:lstStyle/>
          <a:p>
            <a:fld id="{BAE0148E-2D3F-4BE1-A45B-C8D7D8F59A67}" type="slidenum">
              <a:rPr lang="en-US" smtClean="0"/>
              <a:t>4</a:t>
            </a:fld>
            <a:endParaRPr lang="en-US"/>
          </a:p>
        </p:txBody>
      </p:sp>
    </p:spTree>
    <p:extLst>
      <p:ext uri="{BB962C8B-B14F-4D97-AF65-F5344CB8AC3E}">
        <p14:creationId xmlns:p14="http://schemas.microsoft.com/office/powerpoint/2010/main" val="2252297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D3B45"/>
                </a:solidFill>
                <a:effectLst/>
                <a:latin typeface="LatoWeb"/>
              </a:rPr>
              <a:t>Jan. 16 - 1st quiz published. “The quiz is timed for 30 minutes (you will likely not need the entire time) and is worth 10 points. You have two tries, and it will keep your highest score. It is strongly recommended that you complete this review quiz of Chapters 1-4 no later than </a:t>
            </a:r>
            <a:r>
              <a:rPr lang="en-US" b="1" i="0" u="sng" dirty="0">
                <a:solidFill>
                  <a:srgbClr val="2D3B45"/>
                </a:solidFill>
                <a:effectLst/>
                <a:latin typeface="LatoWeb"/>
              </a:rPr>
              <a:t>1/21</a:t>
            </a:r>
            <a:r>
              <a:rPr lang="en-US" b="0" i="0" u="sng" dirty="0">
                <a:solidFill>
                  <a:srgbClr val="2D3B45"/>
                </a:solidFill>
                <a:effectLst/>
                <a:latin typeface="LatoWeb"/>
              </a:rPr>
              <a:t> </a:t>
            </a:r>
            <a:r>
              <a:rPr lang="en-US" b="0" i="0" dirty="0">
                <a:solidFill>
                  <a:srgbClr val="2D3B45"/>
                </a:solidFill>
                <a:effectLst/>
                <a:latin typeface="LatoWeb"/>
              </a:rPr>
              <a:t>but there is no firm due date.”</a:t>
            </a:r>
          </a:p>
          <a:p>
            <a:pPr algn="l"/>
            <a:endParaRPr lang="en-US" b="0" i="0" dirty="0">
              <a:solidFill>
                <a:srgbClr val="2D3B45"/>
              </a:solidFill>
              <a:effectLst/>
              <a:latin typeface="LatoWeb"/>
            </a:endParaRPr>
          </a:p>
          <a:p>
            <a:pPr algn="l"/>
            <a:r>
              <a:rPr lang="en-US" b="0" i="0" dirty="0">
                <a:solidFill>
                  <a:srgbClr val="2D3B45"/>
                </a:solidFill>
                <a:effectLst/>
                <a:latin typeface="LatoWeb"/>
              </a:rPr>
              <a:t>Jan. 22 – “For those who didn't yet get to Quiz 1, I do encourage you to not wait much longer. These are intended to give you and me a sense of where you are with the materials, long before the main final exam.”</a:t>
            </a:r>
          </a:p>
          <a:p>
            <a:pPr algn="l"/>
            <a:endParaRPr lang="en-US" b="0" i="0" dirty="0">
              <a:solidFill>
                <a:srgbClr val="2D3B45"/>
              </a:solidFill>
              <a:effectLst/>
              <a:latin typeface="LatoWeb"/>
            </a:endParaRPr>
          </a:p>
          <a:p>
            <a:pPr algn="l"/>
            <a:r>
              <a:rPr lang="en-US" b="0" i="0" dirty="0">
                <a:solidFill>
                  <a:srgbClr val="2D3B45"/>
                </a:solidFill>
                <a:effectLst/>
                <a:latin typeface="LatoWeb"/>
              </a:rPr>
              <a:t>Jan. 26 – 2</a:t>
            </a:r>
            <a:r>
              <a:rPr lang="en-US" b="0" i="0" baseline="30000" dirty="0">
                <a:solidFill>
                  <a:srgbClr val="2D3B45"/>
                </a:solidFill>
                <a:effectLst/>
                <a:latin typeface="LatoWeb"/>
              </a:rPr>
              <a:t>nd</a:t>
            </a:r>
            <a:r>
              <a:rPr lang="en-US" b="0" i="0" dirty="0">
                <a:solidFill>
                  <a:srgbClr val="2D3B45"/>
                </a:solidFill>
                <a:effectLst/>
                <a:latin typeface="LatoWeb"/>
              </a:rPr>
              <a:t> quiz published. “</a:t>
            </a:r>
            <a:r>
              <a:rPr lang="en-US" b="0" i="0" dirty="0">
                <a:solidFill>
                  <a:srgbClr val="2D3B45"/>
                </a:solidFill>
                <a:effectLst/>
                <a:latin typeface="Lato Extended"/>
              </a:rPr>
              <a:t>The quiz is timed for 30 minutes and is worth 10 points. You have two tries and it will keep your highest scores. It is strongly recommended that you complete this review quiz of Chapters 6-12 no later than </a:t>
            </a:r>
            <a:r>
              <a:rPr lang="en-US" b="1" i="0" u="sng" dirty="0">
                <a:solidFill>
                  <a:srgbClr val="2D3B45"/>
                </a:solidFill>
                <a:effectLst/>
                <a:latin typeface="Lato Extended"/>
              </a:rPr>
              <a:t>2/4 </a:t>
            </a:r>
            <a:r>
              <a:rPr lang="en-US" b="0" i="0" dirty="0">
                <a:solidFill>
                  <a:srgbClr val="2D3B45"/>
                </a:solidFill>
                <a:effectLst/>
                <a:latin typeface="Lato Extended"/>
              </a:rPr>
              <a:t>but there is no firm due date.”</a:t>
            </a:r>
          </a:p>
          <a:p>
            <a:pPr algn="l"/>
            <a:endParaRPr lang="en-US" b="0" i="0" dirty="0">
              <a:solidFill>
                <a:srgbClr val="2D3B45"/>
              </a:solidFill>
              <a:effectLst/>
              <a:latin typeface="LatoWeb"/>
            </a:endParaRPr>
          </a:p>
          <a:p>
            <a:pPr algn="l"/>
            <a:r>
              <a:rPr lang="en-US" b="0" i="0" dirty="0">
                <a:solidFill>
                  <a:srgbClr val="2D3B45"/>
                </a:solidFill>
                <a:effectLst/>
                <a:latin typeface="LatoWeb"/>
              </a:rPr>
              <a:t>Feb. 27– 3rd quiz published. “</a:t>
            </a:r>
            <a:r>
              <a:rPr lang="en-US" b="0" i="0" dirty="0">
                <a:solidFill>
                  <a:srgbClr val="2D3B45"/>
                </a:solidFill>
                <a:effectLst/>
                <a:latin typeface="Lato Extended"/>
              </a:rPr>
              <a:t>The quiz is timed for 30 minutes and is worth 10 points. You have two tries and it will keep your highest scores. It is strongly recommended that you complete this review quiz of Chapters 13-19 no later than </a:t>
            </a:r>
            <a:r>
              <a:rPr lang="en-US" b="1" i="0" u="sng" dirty="0">
                <a:solidFill>
                  <a:srgbClr val="2D3B45"/>
                </a:solidFill>
                <a:effectLst/>
                <a:latin typeface="Lato Extended"/>
              </a:rPr>
              <a:t>3/5 (our review class) </a:t>
            </a:r>
            <a:r>
              <a:rPr lang="en-US" b="0" i="0" dirty="0">
                <a:solidFill>
                  <a:srgbClr val="2D3B45"/>
                </a:solidFill>
                <a:effectLst/>
                <a:latin typeface="Lato Extended"/>
              </a:rPr>
              <a:t>but there is no firm due date.”</a:t>
            </a:r>
          </a:p>
          <a:p>
            <a:pPr algn="l"/>
            <a:endParaRPr lang="en-US" b="0" i="0" dirty="0">
              <a:solidFill>
                <a:srgbClr val="2D3B45"/>
              </a:solidFill>
              <a:effectLst/>
              <a:latin typeface="LatoWeb"/>
            </a:endParaRPr>
          </a:p>
        </p:txBody>
      </p:sp>
      <p:sp>
        <p:nvSpPr>
          <p:cNvPr id="4" name="Slide Number Placeholder 3"/>
          <p:cNvSpPr>
            <a:spLocks noGrp="1"/>
          </p:cNvSpPr>
          <p:nvPr>
            <p:ph type="sldNum" sz="quarter" idx="5"/>
          </p:nvPr>
        </p:nvSpPr>
        <p:spPr/>
        <p:txBody>
          <a:bodyPr/>
          <a:lstStyle/>
          <a:p>
            <a:fld id="{BAE0148E-2D3F-4BE1-A45B-C8D7D8F59A67}" type="slidenum">
              <a:rPr lang="en-US" smtClean="0"/>
              <a:t>5</a:t>
            </a:fld>
            <a:endParaRPr lang="en-US"/>
          </a:p>
        </p:txBody>
      </p:sp>
    </p:spTree>
    <p:extLst>
      <p:ext uri="{BB962C8B-B14F-4D97-AF65-F5344CB8AC3E}">
        <p14:creationId xmlns:p14="http://schemas.microsoft.com/office/powerpoint/2010/main" val="354247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chemeClr val="tx2"/>
              </a:solidFill>
              <a:effectLst/>
              <a:latin typeface="LatoWeb"/>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D3B45"/>
                </a:solidFill>
                <a:effectLst/>
                <a:latin typeface="LatoWeb"/>
              </a:rPr>
              <a:t>Jan. 22 – “For those who didn't yet get to Quiz 1, I do encourage you to not wait much longer. These are intended to give you and me a sense of where you are with the materials, long before the main final exam.”</a:t>
            </a:r>
          </a:p>
          <a:p>
            <a:endParaRPr lang="en-US" dirty="0"/>
          </a:p>
        </p:txBody>
      </p:sp>
      <p:sp>
        <p:nvSpPr>
          <p:cNvPr id="4" name="Slide Number Placeholder 3"/>
          <p:cNvSpPr>
            <a:spLocks noGrp="1"/>
          </p:cNvSpPr>
          <p:nvPr>
            <p:ph type="sldNum" sz="quarter" idx="5"/>
          </p:nvPr>
        </p:nvSpPr>
        <p:spPr/>
        <p:txBody>
          <a:bodyPr/>
          <a:lstStyle/>
          <a:p>
            <a:fld id="{BAE0148E-2D3F-4BE1-A45B-C8D7D8F59A67}" type="slidenum">
              <a:rPr lang="en-US" smtClean="0"/>
              <a:t>7</a:t>
            </a:fld>
            <a:endParaRPr lang="en-US"/>
          </a:p>
        </p:txBody>
      </p:sp>
    </p:spTree>
    <p:extLst>
      <p:ext uri="{BB962C8B-B14F-4D97-AF65-F5344CB8AC3E}">
        <p14:creationId xmlns:p14="http://schemas.microsoft.com/office/powerpoint/2010/main" val="1580471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D3B45"/>
                </a:solidFill>
                <a:effectLst/>
                <a:latin typeface="LatoWeb"/>
              </a:rPr>
              <a:t>Jan. 26 – 2</a:t>
            </a:r>
            <a:r>
              <a:rPr lang="en-US" b="0" i="0" baseline="30000" dirty="0">
                <a:solidFill>
                  <a:srgbClr val="2D3B45"/>
                </a:solidFill>
                <a:effectLst/>
                <a:latin typeface="LatoWeb"/>
              </a:rPr>
              <a:t>nd</a:t>
            </a:r>
            <a:r>
              <a:rPr lang="en-US" b="0" i="0" dirty="0">
                <a:solidFill>
                  <a:srgbClr val="2D3B45"/>
                </a:solidFill>
                <a:effectLst/>
                <a:latin typeface="LatoWeb"/>
              </a:rPr>
              <a:t> quiz published. “</a:t>
            </a:r>
            <a:r>
              <a:rPr lang="en-US" b="0" i="0" dirty="0">
                <a:solidFill>
                  <a:srgbClr val="2D3B45"/>
                </a:solidFill>
                <a:effectLst/>
                <a:latin typeface="Lato Extended"/>
              </a:rPr>
              <a:t>The quiz is timed for 30 minutes and is worth 10 points. You have two tries and it will keep your highest scores. It is strongly recommended that you complete this review quiz of Chapters 6-12 no later than </a:t>
            </a:r>
            <a:r>
              <a:rPr lang="en-US" b="1" i="0" u="sng" dirty="0">
                <a:solidFill>
                  <a:srgbClr val="2D3B45"/>
                </a:solidFill>
                <a:effectLst/>
                <a:latin typeface="Lato Extended"/>
              </a:rPr>
              <a:t>2/4 </a:t>
            </a:r>
            <a:r>
              <a:rPr lang="en-US" b="0" i="0" dirty="0">
                <a:solidFill>
                  <a:srgbClr val="2D3B45"/>
                </a:solidFill>
                <a:effectLst/>
                <a:latin typeface="Lato Extended"/>
              </a:rPr>
              <a:t>but there is no firm due date.”</a:t>
            </a:r>
          </a:p>
          <a:p>
            <a:endParaRPr lang="en-US" dirty="0"/>
          </a:p>
        </p:txBody>
      </p:sp>
      <p:sp>
        <p:nvSpPr>
          <p:cNvPr id="4" name="Slide Number Placeholder 3"/>
          <p:cNvSpPr>
            <a:spLocks noGrp="1"/>
          </p:cNvSpPr>
          <p:nvPr>
            <p:ph type="sldNum" sz="quarter" idx="5"/>
          </p:nvPr>
        </p:nvSpPr>
        <p:spPr/>
        <p:txBody>
          <a:bodyPr/>
          <a:lstStyle/>
          <a:p>
            <a:fld id="{BAE0148E-2D3F-4BE1-A45B-C8D7D8F59A67}" type="slidenum">
              <a:rPr lang="en-US" smtClean="0"/>
              <a:t>8</a:t>
            </a:fld>
            <a:endParaRPr lang="en-US"/>
          </a:p>
        </p:txBody>
      </p:sp>
    </p:spTree>
    <p:extLst>
      <p:ext uri="{BB962C8B-B14F-4D97-AF65-F5344CB8AC3E}">
        <p14:creationId xmlns:p14="http://schemas.microsoft.com/office/powerpoint/2010/main" val="1809699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D3B45"/>
                </a:solidFill>
                <a:effectLst/>
                <a:latin typeface="LatoWeb"/>
              </a:rPr>
              <a:t>Feb. 27– 3rd quiz published. “</a:t>
            </a:r>
            <a:r>
              <a:rPr lang="en-US" b="0" i="0" dirty="0">
                <a:solidFill>
                  <a:srgbClr val="2D3B45"/>
                </a:solidFill>
                <a:effectLst/>
                <a:latin typeface="Lato Extended"/>
              </a:rPr>
              <a:t>The quiz is timed for 30 minutes and is worth 10 points. You have two tries and it will keep your highest scores. It is strongly recommended that you complete this review quiz of Chapters 13-19 no later than </a:t>
            </a:r>
            <a:r>
              <a:rPr lang="en-US" b="1" i="0" u="sng" dirty="0">
                <a:solidFill>
                  <a:srgbClr val="2D3B45"/>
                </a:solidFill>
                <a:effectLst/>
                <a:latin typeface="Lato Extended"/>
              </a:rPr>
              <a:t>3/5 (our review class) </a:t>
            </a:r>
            <a:r>
              <a:rPr lang="en-US" b="0" i="0" dirty="0">
                <a:solidFill>
                  <a:srgbClr val="2D3B45"/>
                </a:solidFill>
                <a:effectLst/>
                <a:latin typeface="Lato Extended"/>
              </a:rPr>
              <a:t>but there is no firm due date.”</a:t>
            </a:r>
          </a:p>
          <a:p>
            <a:endParaRPr lang="en-US" dirty="0"/>
          </a:p>
        </p:txBody>
      </p:sp>
      <p:sp>
        <p:nvSpPr>
          <p:cNvPr id="4" name="Slide Number Placeholder 3"/>
          <p:cNvSpPr>
            <a:spLocks noGrp="1"/>
          </p:cNvSpPr>
          <p:nvPr>
            <p:ph type="sldNum" sz="quarter" idx="5"/>
          </p:nvPr>
        </p:nvSpPr>
        <p:spPr/>
        <p:txBody>
          <a:bodyPr/>
          <a:lstStyle/>
          <a:p>
            <a:fld id="{BAE0148E-2D3F-4BE1-A45B-C8D7D8F59A67}" type="slidenum">
              <a:rPr lang="en-US" smtClean="0"/>
              <a:t>9</a:t>
            </a:fld>
            <a:endParaRPr lang="en-US"/>
          </a:p>
        </p:txBody>
      </p:sp>
    </p:spTree>
    <p:extLst>
      <p:ext uri="{BB962C8B-B14F-4D97-AF65-F5344CB8AC3E}">
        <p14:creationId xmlns:p14="http://schemas.microsoft.com/office/powerpoint/2010/main" val="1096675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E0148E-2D3F-4BE1-A45B-C8D7D8F59A67}" type="slidenum">
              <a:rPr lang="en-US" smtClean="0"/>
              <a:t>10</a:t>
            </a:fld>
            <a:endParaRPr lang="en-US"/>
          </a:p>
        </p:txBody>
      </p:sp>
    </p:spTree>
    <p:extLst>
      <p:ext uri="{BB962C8B-B14F-4D97-AF65-F5344CB8AC3E}">
        <p14:creationId xmlns:p14="http://schemas.microsoft.com/office/powerpoint/2010/main" val="40874325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1"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3" name="Picture 2"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4" name="Picture 3" descr="Bar_RtAngle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sp>
        <p:nvSpPr>
          <p:cNvPr id="5" name="Title 4"/>
          <p:cNvSpPr>
            <a:spLocks noGrp="1"/>
          </p:cNvSpPr>
          <p:nvPr>
            <p:ph type="title" hasCustomPrompt="1"/>
          </p:nvPr>
        </p:nvSpPr>
        <p:spPr>
          <a:xfrm>
            <a:off x="671757" y="939146"/>
            <a:ext cx="6972300" cy="2871103"/>
          </a:xfrm>
          <a:prstGeom prst="rect">
            <a:avLst/>
          </a:prstGeom>
        </p:spPr>
        <p:txBody>
          <a:bodyPr anchor="b"/>
          <a:lstStyle>
            <a:lvl1pPr algn="l">
              <a:defRPr sz="5000" b="1" i="0">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4663" cy="991998"/>
          </a:xfrm>
          <a:prstGeom prst="rect">
            <a:avLst/>
          </a:prstGeom>
        </p:spPr>
        <p:txBody>
          <a:bodyPr anchor="b"/>
          <a:lstStyle>
            <a:lvl1pPr algn="l">
              <a:defRPr sz="3000" b="1" i="0">
                <a:solidFill>
                  <a:srgbClr val="4B2E83"/>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0728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3759"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45022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7" y="365125"/>
            <a:ext cx="8184662"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5" y="365125"/>
            <a:ext cx="8064505"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0" name="Picture 9"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5" y="371510"/>
            <a:ext cx="8184663"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79824"/>
            <a:ext cx="6972300" cy="2641756"/>
          </a:xfrm>
          <a:prstGeom prst="rect">
            <a:avLst/>
          </a:prstGeom>
        </p:spPr>
        <p:txBody>
          <a:bodyPr anchor="b"/>
          <a:lstStyle>
            <a:lvl1pPr algn="l">
              <a:defRPr sz="5000" b="1" i="0">
                <a:solidFill>
                  <a:schemeClr val="tx2"/>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7" y="365069"/>
            <a:ext cx="8184662" cy="998440"/>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064505"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67124"/>
            <a:ext cx="6972300" cy="2641756"/>
          </a:xfrm>
          <a:prstGeom prst="rect">
            <a:avLst/>
          </a:prstGeom>
        </p:spPr>
        <p:txBody>
          <a:bodyPr anchor="b"/>
          <a:lstStyle>
            <a:lvl1pPr algn="l">
              <a:defRPr sz="5000" b="1" i="0">
                <a:solidFill>
                  <a:srgbClr val="4B2E83"/>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1179823"/>
            <a:ext cx="7862643" cy="4334285"/>
          </a:xfrm>
        </p:spPr>
        <p:txBody>
          <a:bodyPr/>
          <a:lstStyle/>
          <a:p>
            <a:pPr algn="l" fontAlgn="base"/>
            <a:br>
              <a:rPr lang="en-US" sz="3600" dirty="0">
                <a:latin typeface="Encode Sans Normal Black" panose="02000000000000000000" pitchFamily="2" charset="0"/>
              </a:rPr>
            </a:br>
            <a:r>
              <a:rPr lang="en-US" sz="3200" b="0" i="0" cap="all" dirty="0">
                <a:effectLst/>
                <a:latin typeface="Encode Sans Normal Black" panose="02000000000000000000" pitchFamily="2" charset="0"/>
              </a:rPr>
              <a:t>SETTING DUE DATES FOR FORMATIVE AND SUMMATIVE ASSESSMENTS – </a:t>
            </a:r>
            <a:br>
              <a:rPr lang="en-US" sz="3200" b="0" i="0" cap="all" dirty="0">
                <a:effectLst/>
                <a:latin typeface="Encode Sans Normal Black" panose="02000000000000000000" pitchFamily="2" charset="0"/>
              </a:rPr>
            </a:br>
            <a:r>
              <a:rPr lang="en-US" sz="3200" b="0" i="0" cap="all" dirty="0">
                <a:effectLst/>
                <a:latin typeface="Encode Sans Normal Black" panose="02000000000000000000" pitchFamily="2" charset="0"/>
              </a:rPr>
              <a:t>WHAT I LEARNED EXPERIMENTING THIS PAST YEAR</a:t>
            </a:r>
            <a:br>
              <a:rPr lang="en-US" sz="3200" b="0" i="0" cap="all" dirty="0">
                <a:effectLst/>
                <a:latin typeface="Encode Sans Normal Black" panose="02000000000000000000" pitchFamily="2" charset="0"/>
              </a:rPr>
            </a:br>
            <a:br>
              <a:rPr lang="en-US" sz="3200" b="0" i="0" cap="all" dirty="0">
                <a:effectLst/>
                <a:latin typeface="Encode Sans Normal Black" panose="02000000000000000000" pitchFamily="2" charset="0"/>
              </a:rPr>
            </a:br>
            <a:br>
              <a:rPr lang="en-US" sz="3200" b="0" i="0" cap="all" dirty="0">
                <a:effectLst/>
                <a:latin typeface="Encode Sans Normal Black" panose="02000000000000000000" pitchFamily="2" charset="0"/>
              </a:rPr>
            </a:br>
            <a:r>
              <a:rPr lang="en-US" sz="2400" b="0" i="0" cap="all" dirty="0">
                <a:effectLst/>
                <a:latin typeface="Encode Sans Normal Black" panose="02000000000000000000" pitchFamily="2" charset="0"/>
              </a:rPr>
              <a:t>Dana </a:t>
            </a:r>
            <a:r>
              <a:rPr lang="en-US" sz="2400" b="0" i="0" cap="all" dirty="0" err="1">
                <a:effectLst/>
                <a:latin typeface="Encode Sans Normal Black" panose="02000000000000000000" pitchFamily="2" charset="0"/>
              </a:rPr>
              <a:t>raigrodski</a:t>
            </a:r>
            <a:r>
              <a:rPr lang="en-US" sz="2400" b="0" i="0" cap="all" dirty="0">
                <a:effectLst/>
                <a:latin typeface="Encode Sans Normal Black" panose="02000000000000000000" pitchFamily="2" charset="0"/>
              </a:rPr>
              <a:t>, UW Law</a:t>
            </a:r>
            <a:br>
              <a:rPr lang="en-US" sz="2400" b="0" i="0" cap="all" dirty="0">
                <a:effectLst/>
                <a:latin typeface="Encode Sans Normal Black" panose="02000000000000000000" pitchFamily="2" charset="0"/>
              </a:rPr>
            </a:br>
            <a:br>
              <a:rPr lang="en-US" sz="2400" b="0" i="0" dirty="0">
                <a:effectLst/>
                <a:latin typeface="Encode Sans Normal Black" panose="02000000000000000000" pitchFamily="2" charset="0"/>
              </a:rPr>
            </a:br>
            <a:endParaRPr lang="en-US" sz="2400" dirty="0">
              <a:latin typeface="Encode Sans Normal Black" panose="02000000000000000000" pitchFamily="2" charset="0"/>
            </a:endParaRPr>
          </a:p>
        </p:txBody>
      </p:sp>
    </p:spTree>
    <p:extLst>
      <p:ext uri="{BB962C8B-B14F-4D97-AF65-F5344CB8AC3E}">
        <p14:creationId xmlns:p14="http://schemas.microsoft.com/office/powerpoint/2010/main" val="191347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Lessons Learned</a:t>
            </a:r>
          </a:p>
        </p:txBody>
      </p:sp>
      <p:sp>
        <p:nvSpPr>
          <p:cNvPr id="8" name="TextBox 7">
            <a:extLst>
              <a:ext uri="{FF2B5EF4-FFF2-40B4-BE49-F238E27FC236}">
                <a16:creationId xmlns:a16="http://schemas.microsoft.com/office/drawing/2014/main" id="{6ED1327E-2FAF-7742-6CA0-0A369AF69C3D}"/>
              </a:ext>
            </a:extLst>
          </p:cNvPr>
          <p:cNvSpPr txBox="1"/>
          <p:nvPr/>
        </p:nvSpPr>
        <p:spPr>
          <a:xfrm>
            <a:off x="762000" y="1547446"/>
            <a:ext cx="7620000" cy="5262979"/>
          </a:xfrm>
          <a:prstGeom prst="rect">
            <a:avLst/>
          </a:prstGeom>
          <a:noFill/>
        </p:spPr>
        <p:txBody>
          <a:bodyPr wrap="square" rtlCol="0">
            <a:spAutoFit/>
          </a:bodyPr>
          <a:lstStyle/>
          <a:p>
            <a:pPr marL="285750" indent="-285750">
              <a:buFont typeface="Wingdings" panose="05000000000000000000" pitchFamily="2" charset="2"/>
              <a:buChar char="§"/>
            </a:pPr>
            <a:r>
              <a:rPr lang="en-US" sz="2400" dirty="0">
                <a:solidFill>
                  <a:schemeClr val="tx2"/>
                </a:solidFill>
                <a:latin typeface="Open Sans" panose="020B0606030504020204" pitchFamily="34" charset="0"/>
                <a:ea typeface="Open Sans" panose="020B0606030504020204" pitchFamily="34" charset="0"/>
                <a:cs typeface="Open Sans" panose="020B0606030504020204" pitchFamily="34" charset="0"/>
              </a:rPr>
              <a:t>No direct correlation to exam performance and final course grade</a:t>
            </a:r>
          </a:p>
          <a:p>
            <a:pPr marL="742950" lvl="1" indent="-285750">
              <a:buFont typeface="Wingdings" panose="05000000000000000000" pitchFamily="2" charset="2"/>
              <a:buChar char="§"/>
            </a:pPr>
            <a:r>
              <a:rPr lang="en-US" sz="2400" dirty="0">
                <a:solidFill>
                  <a:schemeClr val="tx2"/>
                </a:solidFill>
                <a:latin typeface="Open Sans" panose="020B0606030504020204" pitchFamily="34" charset="0"/>
                <a:ea typeface="Open Sans" panose="020B0606030504020204" pitchFamily="34" charset="0"/>
                <a:cs typeface="Open Sans" panose="020B0606030504020204" pitchFamily="34" charset="0"/>
              </a:rPr>
              <a:t>The top 6 students (exam and final grade A) range from students submitting quizzes on time to those late or last minute.</a:t>
            </a:r>
          </a:p>
          <a:p>
            <a:pPr marL="742950" lvl="1" indent="-285750">
              <a:buFont typeface="Wingdings" panose="05000000000000000000" pitchFamily="2" charset="2"/>
              <a:buChar char="§"/>
            </a:pPr>
            <a:r>
              <a:rPr lang="en-US" sz="2400" dirty="0">
                <a:solidFill>
                  <a:schemeClr val="tx2"/>
                </a:solidFill>
                <a:latin typeface="Open Sans" panose="020B0606030504020204" pitchFamily="34" charset="0"/>
                <a:ea typeface="Open Sans" panose="020B0606030504020204" pitchFamily="34" charset="0"/>
                <a:cs typeface="Open Sans" panose="020B0606030504020204" pitchFamily="34" charset="0"/>
              </a:rPr>
              <a:t>Of the seven students that submitted all three quizzes after the review class and during exam week: A-/3.6, B/3, B/3.1, B+/3.4, B+/3.4, B+/3.3, A-/3.6</a:t>
            </a:r>
          </a:p>
          <a:p>
            <a:pPr marL="285750" indent="-285750">
              <a:buFont typeface="Wingdings" panose="05000000000000000000" pitchFamily="2" charset="2"/>
              <a:buChar char="§"/>
            </a:pPr>
            <a:r>
              <a:rPr lang="en-US" sz="2400" dirty="0">
                <a:solidFill>
                  <a:schemeClr val="tx2"/>
                </a:solidFill>
                <a:latin typeface="Open Sans" panose="020B0606030504020204" pitchFamily="34" charset="0"/>
                <a:ea typeface="Open Sans" panose="020B0606030504020204" pitchFamily="34" charset="0"/>
                <a:cs typeface="Open Sans" panose="020B0606030504020204" pitchFamily="34" charset="0"/>
              </a:rPr>
              <a:t>Quite a few students used their second attempt as review at the end of the course before the final exam</a:t>
            </a:r>
          </a:p>
          <a:p>
            <a:pPr marL="285750" indent="-285750">
              <a:buFont typeface="Wingdings" panose="05000000000000000000" pitchFamily="2" charset="2"/>
              <a:buChar char="§"/>
            </a:pPr>
            <a:r>
              <a:rPr lang="en-US" sz="2400" dirty="0">
                <a:solidFill>
                  <a:schemeClr val="tx2"/>
                </a:solidFill>
                <a:latin typeface="Open Sans" panose="020B0606030504020204" pitchFamily="34" charset="0"/>
                <a:ea typeface="Open Sans" panose="020B0606030504020204" pitchFamily="34" charset="0"/>
                <a:cs typeface="Open Sans" panose="020B0606030504020204" pitchFamily="34" charset="0"/>
              </a:rPr>
              <a:t>Would I do that again?</a:t>
            </a:r>
          </a:p>
          <a:p>
            <a:pPr marL="285750" indent="-285750">
              <a:buFont typeface="Wingdings" panose="05000000000000000000" pitchFamily="2" charset="2"/>
              <a:buChar char="§"/>
            </a:pPr>
            <a:endParaRPr lang="en-US" sz="240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264704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71757" y="1841938"/>
            <a:ext cx="8197114" cy="3810086"/>
          </a:xfrm>
        </p:spPr>
        <p:txBody>
          <a:bodyPr/>
          <a:lstStyle/>
          <a:p>
            <a:pPr>
              <a:buFont typeface="Wingdings" panose="05000000000000000000" pitchFamily="2" charset="2"/>
              <a:buChar char="§"/>
            </a:pPr>
            <a:r>
              <a:rPr lang="en-US" b="0" dirty="0"/>
              <a:t>Required LARW for foreign-trained LLMs</a:t>
            </a:r>
          </a:p>
          <a:p>
            <a:pPr>
              <a:buFont typeface="Wingdings" panose="05000000000000000000" pitchFamily="2" charset="2"/>
              <a:buChar char="§"/>
            </a:pPr>
            <a:r>
              <a:rPr lang="en-US" b="0" dirty="0"/>
              <a:t>Upper-level seminars for JD, LLM and MJ students</a:t>
            </a:r>
          </a:p>
          <a:p>
            <a:pPr>
              <a:buFont typeface="Wingdings" panose="05000000000000000000" pitchFamily="2" charset="2"/>
              <a:buChar char="§"/>
            </a:pPr>
            <a:r>
              <a:rPr lang="en-US" b="0" dirty="0"/>
              <a:t>Required 1L doctrinal course</a:t>
            </a:r>
          </a:p>
          <a:p>
            <a:pPr>
              <a:buFont typeface="Wingdings" panose="05000000000000000000" pitchFamily="2" charset="2"/>
              <a:buChar char="§"/>
            </a:pPr>
            <a:r>
              <a:rPr lang="en-US" b="0" dirty="0"/>
              <a:t>Required upper-level doctrinal course</a:t>
            </a:r>
          </a:p>
        </p:txBody>
      </p:sp>
      <p:sp>
        <p:nvSpPr>
          <p:cNvPr id="7" name="Title 6"/>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139913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71757" y="1841938"/>
            <a:ext cx="8197114" cy="3810086"/>
          </a:xfrm>
        </p:spPr>
        <p:txBody>
          <a:bodyPr/>
          <a:lstStyle/>
          <a:p>
            <a:pPr>
              <a:buFont typeface="Wingdings" panose="05000000000000000000" pitchFamily="2" charset="2"/>
              <a:buChar char="§"/>
            </a:pPr>
            <a:r>
              <a:rPr lang="en-US" b="0" dirty="0">
                <a:solidFill>
                  <a:schemeClr val="tx2"/>
                </a:solidFill>
              </a:rPr>
              <a:t>Required (for JD) upper-level course at UW Law</a:t>
            </a:r>
          </a:p>
          <a:p>
            <a:pPr>
              <a:buFont typeface="Wingdings" panose="05000000000000000000" pitchFamily="2" charset="2"/>
              <a:buChar char="§"/>
            </a:pPr>
            <a:r>
              <a:rPr lang="en-US" b="0" dirty="0">
                <a:solidFill>
                  <a:schemeClr val="tx2"/>
                </a:solidFill>
              </a:rPr>
              <a:t>48 students: 30 2L, 15 3L, 3 LLM &amp; MJ</a:t>
            </a:r>
          </a:p>
          <a:p>
            <a:pPr>
              <a:buFont typeface="Wingdings" panose="05000000000000000000" pitchFamily="2" charset="2"/>
              <a:buChar char="§"/>
            </a:pPr>
            <a:r>
              <a:rPr lang="en-US" b="0" i="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Grading:</a:t>
            </a:r>
          </a:p>
          <a:p>
            <a:pPr lvl="1">
              <a:buFont typeface="Wingdings" panose="05000000000000000000" pitchFamily="2" charset="2"/>
              <a:buChar char="§"/>
            </a:pPr>
            <a:r>
              <a:rPr lang="en-US" sz="2400" b="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Participation: 10% *</a:t>
            </a:r>
            <a:endParaRPr lang="en-US" sz="2400" b="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a:p>
            <a:pPr lvl="1">
              <a:buFont typeface="Wingdings" panose="05000000000000000000" pitchFamily="2" charset="2"/>
              <a:buChar char="§"/>
            </a:pPr>
            <a:r>
              <a:rPr lang="en-US" sz="2400" b="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Quizzes: 30%</a:t>
            </a:r>
            <a:endParaRPr lang="en-US" sz="2400" b="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a:p>
            <a:pPr lvl="1">
              <a:buFont typeface="Wingdings" panose="05000000000000000000" pitchFamily="2" charset="2"/>
              <a:buChar char="§"/>
            </a:pPr>
            <a:r>
              <a:rPr lang="en-US" sz="2400" b="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Final exam: 60%</a:t>
            </a:r>
          </a:p>
          <a:p>
            <a:pPr lvl="1"/>
            <a:endParaRPr lang="en-US" b="0" i="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a:p>
            <a:pPr marL="457200" lvl="1" indent="0">
              <a:buNone/>
            </a:pPr>
            <a:r>
              <a:rPr lang="en-US" sz="1800" b="0" i="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participation </a:t>
            </a:r>
            <a:r>
              <a:rPr lang="en-US" sz="1800" b="0" dirty="0">
                <a:solidFill>
                  <a:schemeClr val="tx2"/>
                </a:solidFill>
                <a:latin typeface="Open Sans" panose="020B0606030504020204" pitchFamily="34" charset="0"/>
                <a:ea typeface="Open Sans" panose="020B0606030504020204" pitchFamily="34" charset="0"/>
                <a:cs typeface="Open Sans" panose="020B0606030504020204" pitchFamily="34" charset="0"/>
              </a:rPr>
              <a:t>in </a:t>
            </a:r>
            <a:r>
              <a:rPr lang="en-US" sz="1800" b="0" i="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class discussion, in class-exercises, small-group discussions and assigned in-class problems. </a:t>
            </a:r>
            <a:endParaRPr lang="en-US" sz="1800" b="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a:p>
            <a:r>
              <a:rPr lang="en-US" dirty="0"/>
              <a:t> </a:t>
            </a:r>
          </a:p>
        </p:txBody>
      </p:sp>
      <p:sp>
        <p:nvSpPr>
          <p:cNvPr id="7" name="Title 6"/>
          <p:cNvSpPr>
            <a:spLocks noGrp="1"/>
          </p:cNvSpPr>
          <p:nvPr>
            <p:ph type="title"/>
          </p:nvPr>
        </p:nvSpPr>
        <p:spPr/>
        <p:txBody>
          <a:bodyPr/>
          <a:lstStyle/>
          <a:p>
            <a:r>
              <a:rPr lang="en-US" dirty="0"/>
              <a:t>Business Organizations, Winter 2024</a:t>
            </a:r>
          </a:p>
        </p:txBody>
      </p:sp>
    </p:spTree>
    <p:extLst>
      <p:ext uri="{BB962C8B-B14F-4D97-AF65-F5344CB8AC3E}">
        <p14:creationId xmlns:p14="http://schemas.microsoft.com/office/powerpoint/2010/main" val="198218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pPr>
              <a:buFont typeface="Wingdings" panose="05000000000000000000" pitchFamily="2" charset="2"/>
              <a:buChar char="§"/>
            </a:pP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Three quizzes on CANVAS, each worth 10 points.</a:t>
            </a:r>
          </a:p>
          <a:p>
            <a:pPr>
              <a:buFont typeface="Wingdings" panose="05000000000000000000" pitchFamily="2" charset="2"/>
              <a:buChar char="§"/>
            </a:pP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Each of the quizzes was composed of 10 questions: multiple choice, multiple answer, and true/false.</a:t>
            </a:r>
          </a:p>
          <a:p>
            <a:pPr>
              <a:buFont typeface="Wingdings" panose="05000000000000000000" pitchFamily="2" charset="2"/>
              <a:buChar char="§"/>
            </a:pP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Administered via Canvas</a:t>
            </a:r>
          </a:p>
          <a:p>
            <a:pPr>
              <a:buFont typeface="Wingdings" panose="05000000000000000000" pitchFamily="2" charset="2"/>
              <a:buChar char="§"/>
            </a:pP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Time limited to 30 minutes each. Students had two tries, with highest score kept.</a:t>
            </a:r>
          </a:p>
          <a:p>
            <a:pPr>
              <a:buFont typeface="Wingdings" panose="05000000000000000000" pitchFamily="2" charset="2"/>
              <a:buChar char="§"/>
            </a:pP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Scored automatically by Canvas. *</a:t>
            </a:r>
          </a:p>
          <a:p>
            <a:endPar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800" b="0" dirty="0">
                <a:solidFill>
                  <a:srgbClr val="2D3B45"/>
                </a:solidFill>
                <a:latin typeface="Open Sans" panose="020B0606030504020204" pitchFamily="34" charset="0"/>
                <a:ea typeface="Open Sans" panose="020B0606030504020204" pitchFamily="34" charset="0"/>
                <a:cs typeface="Open Sans" panose="020B0606030504020204" pitchFamily="34" charset="0"/>
              </a:rPr>
              <a:t>*At the end of quarter Prof. slightly adjusted for 1-2 “confusing” questions</a:t>
            </a:r>
            <a:endParaRPr lang="en-US" sz="1800" dirty="0">
              <a:latin typeface="Open Sans" panose="020B0606030504020204" pitchFamily="34" charset="0"/>
              <a:ea typeface="Open Sans" panose="020B0606030504020204" pitchFamily="34" charset="0"/>
              <a:cs typeface="Open Sans" panose="020B0606030504020204" pitchFamily="34" charset="0"/>
            </a:endParaRPr>
          </a:p>
        </p:txBody>
      </p:sp>
      <p:sp>
        <p:nvSpPr>
          <p:cNvPr id="7" name="Title 6"/>
          <p:cNvSpPr>
            <a:spLocks noGrp="1"/>
          </p:cNvSpPr>
          <p:nvPr>
            <p:ph type="title"/>
          </p:nvPr>
        </p:nvSpPr>
        <p:spPr/>
        <p:txBody>
          <a:bodyPr/>
          <a:lstStyle/>
          <a:p>
            <a:r>
              <a:rPr lang="en-US" dirty="0"/>
              <a:t>Canvas Quizzes</a:t>
            </a:r>
          </a:p>
        </p:txBody>
      </p:sp>
    </p:spTree>
    <p:extLst>
      <p:ext uri="{BB962C8B-B14F-4D97-AF65-F5344CB8AC3E}">
        <p14:creationId xmlns:p14="http://schemas.microsoft.com/office/powerpoint/2010/main" val="289097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pPr>
              <a:buFont typeface="Wingdings" panose="05000000000000000000" pitchFamily="2" charset="2"/>
              <a:buChar char="§"/>
            </a:pP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Each quiz could be taken on a self-scheduled basis within a designated period, but no firm due date and quizzes remained open.</a:t>
            </a:r>
            <a:endPar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endParaRPr>
          </a:p>
          <a:p>
            <a:pPr>
              <a:buFont typeface="Wingdings" panose="05000000000000000000" pitchFamily="2" charset="2"/>
              <a:buChar char="§"/>
            </a:pP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Each quiz focused primarily on the material covered between the previous quiz and the quiz being taken.</a:t>
            </a:r>
          </a:p>
          <a:p>
            <a:pPr>
              <a:buFont typeface="Wingdings" panose="05000000000000000000" pitchFamily="2" charset="2"/>
              <a:buChar char="§"/>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I</a:t>
            </a: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ntended to give students and prof. a sense of where students are with the materials, long before the main final exam.</a:t>
            </a:r>
          </a:p>
          <a:p>
            <a:endParaRPr lang="en-US" b="0" i="0" dirty="0">
              <a:solidFill>
                <a:srgbClr val="2D3B45"/>
              </a:solidFill>
              <a:effectLst/>
              <a:latin typeface="LatoWeb"/>
            </a:endParaRPr>
          </a:p>
          <a:p>
            <a:endPar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endParaRPr>
          </a:p>
        </p:txBody>
      </p:sp>
      <p:sp>
        <p:nvSpPr>
          <p:cNvPr id="7" name="Title 6"/>
          <p:cNvSpPr>
            <a:spLocks noGrp="1"/>
          </p:cNvSpPr>
          <p:nvPr>
            <p:ph type="title"/>
          </p:nvPr>
        </p:nvSpPr>
        <p:spPr/>
        <p:txBody>
          <a:bodyPr/>
          <a:lstStyle/>
          <a:p>
            <a:r>
              <a:rPr lang="en-US" dirty="0"/>
              <a:t>Canvas Quizzes</a:t>
            </a:r>
          </a:p>
        </p:txBody>
      </p:sp>
    </p:spTree>
    <p:extLst>
      <p:ext uri="{BB962C8B-B14F-4D97-AF65-F5344CB8AC3E}">
        <p14:creationId xmlns:p14="http://schemas.microsoft.com/office/powerpoint/2010/main" val="863490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Quiz Statistics</a:t>
            </a:r>
          </a:p>
        </p:txBody>
      </p:sp>
      <p:graphicFrame>
        <p:nvGraphicFramePr>
          <p:cNvPr id="5" name="Table 4">
            <a:extLst>
              <a:ext uri="{FF2B5EF4-FFF2-40B4-BE49-F238E27FC236}">
                <a16:creationId xmlns:a16="http://schemas.microsoft.com/office/drawing/2014/main" id="{ECE10ECD-6098-78BF-EFF2-FD47099522A9}"/>
              </a:ext>
            </a:extLst>
          </p:cNvPr>
          <p:cNvGraphicFramePr>
            <a:graphicFrameLocks noGrp="1"/>
          </p:cNvGraphicFramePr>
          <p:nvPr>
            <p:extLst>
              <p:ext uri="{D42A27DB-BD31-4B8C-83A1-F6EECF244321}">
                <p14:modId xmlns:p14="http://schemas.microsoft.com/office/powerpoint/2010/main" val="1466311912"/>
              </p:ext>
            </p:extLst>
          </p:nvPr>
        </p:nvGraphicFramePr>
        <p:xfrm>
          <a:off x="758825" y="1685277"/>
          <a:ext cx="7886701" cy="1368330"/>
        </p:xfrm>
        <a:graphic>
          <a:graphicData uri="http://schemas.openxmlformats.org/drawingml/2006/table">
            <a:tbl>
              <a:tblPr/>
              <a:tblGrid>
                <a:gridCol w="1577250">
                  <a:extLst>
                    <a:ext uri="{9D8B030D-6E8A-4147-A177-3AD203B41FA5}">
                      <a16:colId xmlns:a16="http://schemas.microsoft.com/office/drawing/2014/main" val="2677012076"/>
                    </a:ext>
                  </a:extLst>
                </a:gridCol>
                <a:gridCol w="1577250">
                  <a:extLst>
                    <a:ext uri="{9D8B030D-6E8A-4147-A177-3AD203B41FA5}">
                      <a16:colId xmlns:a16="http://schemas.microsoft.com/office/drawing/2014/main" val="4173998644"/>
                    </a:ext>
                  </a:extLst>
                </a:gridCol>
                <a:gridCol w="1577250">
                  <a:extLst>
                    <a:ext uri="{9D8B030D-6E8A-4147-A177-3AD203B41FA5}">
                      <a16:colId xmlns:a16="http://schemas.microsoft.com/office/drawing/2014/main" val="3286451805"/>
                    </a:ext>
                  </a:extLst>
                </a:gridCol>
                <a:gridCol w="1577250">
                  <a:extLst>
                    <a:ext uri="{9D8B030D-6E8A-4147-A177-3AD203B41FA5}">
                      <a16:colId xmlns:a16="http://schemas.microsoft.com/office/drawing/2014/main" val="1275563365"/>
                    </a:ext>
                  </a:extLst>
                </a:gridCol>
                <a:gridCol w="1577701">
                  <a:extLst>
                    <a:ext uri="{9D8B030D-6E8A-4147-A177-3AD203B41FA5}">
                      <a16:colId xmlns:a16="http://schemas.microsoft.com/office/drawing/2014/main" val="1321583797"/>
                    </a:ext>
                  </a:extLst>
                </a:gridCol>
              </a:tblGrid>
              <a:tr h="300443">
                <a:tc gridSpan="5">
                  <a:txBody>
                    <a:bodyPr/>
                    <a:lstStyle/>
                    <a:p>
                      <a:r>
                        <a:rPr lang="en-US" sz="1500" dirty="0"/>
                        <a:t>Quiz 1</a:t>
                      </a:r>
                    </a:p>
                  </a:txBody>
                  <a:tcPr marL="75111" marR="75111" marT="37555" marB="37555" anchor="ctr">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33168929"/>
                  </a:ext>
                </a:extLst>
              </a:tr>
              <a:tr h="525775">
                <a:tc>
                  <a:txBody>
                    <a:bodyPr/>
                    <a:lstStyle/>
                    <a:p>
                      <a:pPr algn="l"/>
                      <a:r>
                        <a:rPr lang="en-US" sz="1500" b="0">
                          <a:solidFill>
                            <a:srgbClr val="949494"/>
                          </a:solidFill>
                          <a:effectLst/>
                        </a:rPr>
                        <a:t> Average Score</a:t>
                      </a:r>
                    </a:p>
                  </a:txBody>
                  <a:tcPr marL="75111" marR="75111" marT="37555" marB="37555" anchor="ctr">
                    <a:lnL>
                      <a:noFill/>
                    </a:lnL>
                    <a:lnR>
                      <a:noFill/>
                    </a:lnR>
                    <a:lnB>
                      <a:noFill/>
                    </a:lnB>
                    <a:solidFill>
                      <a:srgbClr val="FFFFFF"/>
                    </a:solidFill>
                  </a:tcPr>
                </a:tc>
                <a:tc>
                  <a:txBody>
                    <a:bodyPr/>
                    <a:lstStyle/>
                    <a:p>
                      <a:pPr algn="l"/>
                      <a:r>
                        <a:rPr lang="en-US" sz="1500" b="0">
                          <a:solidFill>
                            <a:srgbClr val="949494"/>
                          </a:solidFill>
                          <a:effectLst/>
                        </a:rPr>
                        <a:t> High Score</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Low Score</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Standard Deviation</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Average Time</a:t>
                      </a:r>
                    </a:p>
                  </a:txBody>
                  <a:tcPr marL="75111" marR="75111" marT="37555" marB="37555" anchor="ctr">
                    <a:lnL>
                      <a:noFill/>
                    </a:lnL>
                    <a:lnR>
                      <a:noFill/>
                    </a:lnR>
                    <a:lnT>
                      <a:noFill/>
                    </a:lnT>
                    <a:lnB>
                      <a:noFill/>
                    </a:lnB>
                    <a:solidFill>
                      <a:srgbClr val="FFFFFF"/>
                    </a:solidFill>
                  </a:tcPr>
                </a:tc>
                <a:extLst>
                  <a:ext uri="{0D108BD9-81ED-4DB2-BD59-A6C34878D82A}">
                    <a16:rowId xmlns:a16="http://schemas.microsoft.com/office/drawing/2014/main" val="624265408"/>
                  </a:ext>
                </a:extLst>
              </a:tr>
              <a:tr h="525775">
                <a:tc>
                  <a:txBody>
                    <a:bodyPr/>
                    <a:lstStyle/>
                    <a:p>
                      <a:r>
                        <a:rPr lang="en-US" sz="1500" b="1">
                          <a:effectLst/>
                        </a:rPr>
                        <a:t>92%</a:t>
                      </a:r>
                    </a:p>
                  </a:txBody>
                  <a:tcPr marL="75111" marR="75111" marT="37555" marB="37555" anchor="ctr">
                    <a:lnL>
                      <a:noFill/>
                    </a:lnL>
                    <a:lnR>
                      <a:noFill/>
                    </a:lnR>
                    <a:lnT>
                      <a:noFill/>
                    </a:lnT>
                    <a:lnB>
                      <a:noFill/>
                    </a:lnB>
                    <a:solidFill>
                      <a:srgbClr val="FFFFFF"/>
                    </a:solidFill>
                  </a:tcPr>
                </a:tc>
                <a:tc>
                  <a:txBody>
                    <a:bodyPr/>
                    <a:lstStyle/>
                    <a:p>
                      <a:r>
                        <a:rPr lang="en-US" sz="1500">
                          <a:effectLst/>
                        </a:rPr>
                        <a:t>100%</a:t>
                      </a:r>
                    </a:p>
                  </a:txBody>
                  <a:tcPr marL="75111" marR="75111" marT="37555" marB="37555" anchor="ctr">
                    <a:lnL>
                      <a:noFill/>
                    </a:lnL>
                    <a:lnR>
                      <a:noFill/>
                    </a:lnR>
                    <a:lnT>
                      <a:noFill/>
                    </a:lnT>
                    <a:lnB>
                      <a:noFill/>
                    </a:lnB>
                    <a:solidFill>
                      <a:srgbClr val="FFFFFF"/>
                    </a:solidFill>
                  </a:tcPr>
                </a:tc>
                <a:tc>
                  <a:txBody>
                    <a:bodyPr/>
                    <a:lstStyle/>
                    <a:p>
                      <a:r>
                        <a:rPr lang="en-US" sz="1500">
                          <a:effectLst/>
                        </a:rPr>
                        <a:t>70%</a:t>
                      </a:r>
                    </a:p>
                  </a:txBody>
                  <a:tcPr marL="75111" marR="75111" marT="37555" marB="37555" anchor="ctr">
                    <a:lnL>
                      <a:noFill/>
                    </a:lnL>
                    <a:lnR>
                      <a:noFill/>
                    </a:lnR>
                    <a:lnT>
                      <a:noFill/>
                    </a:lnT>
                    <a:lnB>
                      <a:noFill/>
                    </a:lnB>
                    <a:solidFill>
                      <a:srgbClr val="FFFFFF"/>
                    </a:solidFill>
                  </a:tcPr>
                </a:tc>
                <a:tc>
                  <a:txBody>
                    <a:bodyPr/>
                    <a:lstStyle/>
                    <a:p>
                      <a:r>
                        <a:rPr lang="en-US" sz="1500">
                          <a:effectLst/>
                        </a:rPr>
                        <a:t>0.84</a:t>
                      </a:r>
                    </a:p>
                  </a:txBody>
                  <a:tcPr marL="75111" marR="75111" marT="37555" marB="37555" anchor="ctr">
                    <a:lnL>
                      <a:noFill/>
                    </a:lnL>
                    <a:lnR>
                      <a:noFill/>
                    </a:lnR>
                    <a:lnT>
                      <a:noFill/>
                    </a:lnT>
                    <a:lnB>
                      <a:noFill/>
                    </a:lnB>
                    <a:solidFill>
                      <a:srgbClr val="FFFFFF"/>
                    </a:solidFill>
                  </a:tcPr>
                </a:tc>
                <a:tc>
                  <a:txBody>
                    <a:bodyPr/>
                    <a:lstStyle/>
                    <a:p>
                      <a:r>
                        <a:rPr lang="en-US" sz="1500" dirty="0">
                          <a:effectLst/>
                        </a:rPr>
                        <a:t>12 minutes and 44 seconds</a:t>
                      </a:r>
                      <a:r>
                        <a:rPr lang="en-US" sz="1500" i="1" dirty="0">
                          <a:effectLst/>
                        </a:rPr>
                        <a:t>.</a:t>
                      </a:r>
                      <a:r>
                        <a:rPr lang="en-US" sz="1500" dirty="0">
                          <a:effectLst/>
                        </a:rPr>
                        <a:t>12:44</a:t>
                      </a:r>
                    </a:p>
                  </a:txBody>
                  <a:tcPr marL="75111" marR="75111" marT="37555" marB="37555" anchor="ctr">
                    <a:lnL>
                      <a:noFill/>
                    </a:lnL>
                    <a:lnR>
                      <a:noFill/>
                    </a:lnR>
                    <a:lnT>
                      <a:noFill/>
                    </a:lnT>
                    <a:lnB>
                      <a:noFill/>
                    </a:lnB>
                    <a:solidFill>
                      <a:srgbClr val="FFFFFF"/>
                    </a:solidFill>
                  </a:tcPr>
                </a:tc>
                <a:extLst>
                  <a:ext uri="{0D108BD9-81ED-4DB2-BD59-A6C34878D82A}">
                    <a16:rowId xmlns:a16="http://schemas.microsoft.com/office/drawing/2014/main" val="300317837"/>
                  </a:ext>
                </a:extLst>
              </a:tr>
            </a:tbl>
          </a:graphicData>
        </a:graphic>
      </p:graphicFrame>
      <p:graphicFrame>
        <p:nvGraphicFramePr>
          <p:cNvPr id="6" name="Table 5">
            <a:extLst>
              <a:ext uri="{FF2B5EF4-FFF2-40B4-BE49-F238E27FC236}">
                <a16:creationId xmlns:a16="http://schemas.microsoft.com/office/drawing/2014/main" id="{D298AD72-3F28-379C-9D5B-8F4EE3BEC39E}"/>
              </a:ext>
            </a:extLst>
          </p:cNvPr>
          <p:cNvGraphicFramePr>
            <a:graphicFrameLocks noGrp="1"/>
          </p:cNvGraphicFramePr>
          <p:nvPr>
            <p:extLst>
              <p:ext uri="{D42A27DB-BD31-4B8C-83A1-F6EECF244321}">
                <p14:modId xmlns:p14="http://schemas.microsoft.com/office/powerpoint/2010/main" val="1872826129"/>
              </p:ext>
            </p:extLst>
          </p:nvPr>
        </p:nvGraphicFramePr>
        <p:xfrm>
          <a:off x="758824" y="3317129"/>
          <a:ext cx="7886701" cy="1368330"/>
        </p:xfrm>
        <a:graphic>
          <a:graphicData uri="http://schemas.openxmlformats.org/drawingml/2006/table">
            <a:tbl>
              <a:tblPr/>
              <a:tblGrid>
                <a:gridCol w="1577250">
                  <a:extLst>
                    <a:ext uri="{9D8B030D-6E8A-4147-A177-3AD203B41FA5}">
                      <a16:colId xmlns:a16="http://schemas.microsoft.com/office/drawing/2014/main" val="1934718367"/>
                    </a:ext>
                  </a:extLst>
                </a:gridCol>
                <a:gridCol w="1577250">
                  <a:extLst>
                    <a:ext uri="{9D8B030D-6E8A-4147-A177-3AD203B41FA5}">
                      <a16:colId xmlns:a16="http://schemas.microsoft.com/office/drawing/2014/main" val="2227755188"/>
                    </a:ext>
                  </a:extLst>
                </a:gridCol>
                <a:gridCol w="1577250">
                  <a:extLst>
                    <a:ext uri="{9D8B030D-6E8A-4147-A177-3AD203B41FA5}">
                      <a16:colId xmlns:a16="http://schemas.microsoft.com/office/drawing/2014/main" val="1968510096"/>
                    </a:ext>
                  </a:extLst>
                </a:gridCol>
                <a:gridCol w="1577250">
                  <a:extLst>
                    <a:ext uri="{9D8B030D-6E8A-4147-A177-3AD203B41FA5}">
                      <a16:colId xmlns:a16="http://schemas.microsoft.com/office/drawing/2014/main" val="3406236630"/>
                    </a:ext>
                  </a:extLst>
                </a:gridCol>
                <a:gridCol w="1577701">
                  <a:extLst>
                    <a:ext uri="{9D8B030D-6E8A-4147-A177-3AD203B41FA5}">
                      <a16:colId xmlns:a16="http://schemas.microsoft.com/office/drawing/2014/main" val="2058927612"/>
                    </a:ext>
                  </a:extLst>
                </a:gridCol>
              </a:tblGrid>
              <a:tr h="300443">
                <a:tc gridSpan="5">
                  <a:txBody>
                    <a:bodyPr/>
                    <a:lstStyle/>
                    <a:p>
                      <a:r>
                        <a:rPr lang="en-US" sz="1500" dirty="0"/>
                        <a:t>Quiz 2.</a:t>
                      </a:r>
                    </a:p>
                  </a:txBody>
                  <a:tcPr marL="75111" marR="75111" marT="37555" marB="37555" anchor="ctr">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3793526"/>
                  </a:ext>
                </a:extLst>
              </a:tr>
              <a:tr h="525775">
                <a:tc>
                  <a:txBody>
                    <a:bodyPr/>
                    <a:lstStyle/>
                    <a:p>
                      <a:pPr algn="l"/>
                      <a:r>
                        <a:rPr lang="en-US" sz="1500" b="0">
                          <a:solidFill>
                            <a:srgbClr val="949494"/>
                          </a:solidFill>
                          <a:effectLst/>
                        </a:rPr>
                        <a:t> Average Score</a:t>
                      </a:r>
                    </a:p>
                  </a:txBody>
                  <a:tcPr marL="75111" marR="75111" marT="37555" marB="37555" anchor="ctr">
                    <a:lnL>
                      <a:noFill/>
                    </a:lnL>
                    <a:lnR>
                      <a:noFill/>
                    </a:lnR>
                    <a:lnB>
                      <a:noFill/>
                    </a:lnB>
                    <a:solidFill>
                      <a:srgbClr val="FFFFFF"/>
                    </a:solidFill>
                  </a:tcPr>
                </a:tc>
                <a:tc>
                  <a:txBody>
                    <a:bodyPr/>
                    <a:lstStyle/>
                    <a:p>
                      <a:pPr algn="l"/>
                      <a:r>
                        <a:rPr lang="en-US" sz="1500" b="0">
                          <a:solidFill>
                            <a:srgbClr val="949494"/>
                          </a:solidFill>
                          <a:effectLst/>
                        </a:rPr>
                        <a:t> High Score</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Low Score</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Standard Deviation</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Average Time</a:t>
                      </a:r>
                    </a:p>
                  </a:txBody>
                  <a:tcPr marL="75111" marR="75111" marT="37555" marB="37555" anchor="ctr">
                    <a:lnL>
                      <a:noFill/>
                    </a:lnL>
                    <a:lnR>
                      <a:noFill/>
                    </a:lnR>
                    <a:lnT>
                      <a:noFill/>
                    </a:lnT>
                    <a:lnB>
                      <a:noFill/>
                    </a:lnB>
                    <a:solidFill>
                      <a:srgbClr val="FFFFFF"/>
                    </a:solidFill>
                  </a:tcPr>
                </a:tc>
                <a:extLst>
                  <a:ext uri="{0D108BD9-81ED-4DB2-BD59-A6C34878D82A}">
                    <a16:rowId xmlns:a16="http://schemas.microsoft.com/office/drawing/2014/main" val="2801545400"/>
                  </a:ext>
                </a:extLst>
              </a:tr>
              <a:tr h="525775">
                <a:tc>
                  <a:txBody>
                    <a:bodyPr/>
                    <a:lstStyle/>
                    <a:p>
                      <a:r>
                        <a:rPr lang="en-US" sz="1500" b="1">
                          <a:effectLst/>
                        </a:rPr>
                        <a:t>91%</a:t>
                      </a:r>
                    </a:p>
                  </a:txBody>
                  <a:tcPr marL="75111" marR="75111" marT="37555" marB="37555" anchor="ctr">
                    <a:lnL>
                      <a:noFill/>
                    </a:lnL>
                    <a:lnR>
                      <a:noFill/>
                    </a:lnR>
                    <a:lnT>
                      <a:noFill/>
                    </a:lnT>
                    <a:lnB>
                      <a:noFill/>
                    </a:lnB>
                    <a:solidFill>
                      <a:srgbClr val="FFFFFF"/>
                    </a:solidFill>
                  </a:tcPr>
                </a:tc>
                <a:tc>
                  <a:txBody>
                    <a:bodyPr/>
                    <a:lstStyle/>
                    <a:p>
                      <a:r>
                        <a:rPr lang="en-US" sz="1500" dirty="0">
                          <a:effectLst/>
                        </a:rPr>
                        <a:t>100%</a:t>
                      </a:r>
                    </a:p>
                  </a:txBody>
                  <a:tcPr marL="75111" marR="75111" marT="37555" marB="37555" anchor="ctr">
                    <a:lnL>
                      <a:noFill/>
                    </a:lnL>
                    <a:lnR>
                      <a:noFill/>
                    </a:lnR>
                    <a:lnT>
                      <a:noFill/>
                    </a:lnT>
                    <a:lnB>
                      <a:noFill/>
                    </a:lnB>
                    <a:solidFill>
                      <a:srgbClr val="FFFFFF"/>
                    </a:solidFill>
                  </a:tcPr>
                </a:tc>
                <a:tc>
                  <a:txBody>
                    <a:bodyPr/>
                    <a:lstStyle/>
                    <a:p>
                      <a:r>
                        <a:rPr lang="en-US" sz="1500">
                          <a:effectLst/>
                        </a:rPr>
                        <a:t>57%</a:t>
                      </a:r>
                    </a:p>
                  </a:txBody>
                  <a:tcPr marL="75111" marR="75111" marT="37555" marB="37555" anchor="ctr">
                    <a:lnL>
                      <a:noFill/>
                    </a:lnL>
                    <a:lnR>
                      <a:noFill/>
                    </a:lnR>
                    <a:lnT>
                      <a:noFill/>
                    </a:lnT>
                    <a:lnB>
                      <a:noFill/>
                    </a:lnB>
                    <a:solidFill>
                      <a:srgbClr val="FFFFFF"/>
                    </a:solidFill>
                  </a:tcPr>
                </a:tc>
                <a:tc>
                  <a:txBody>
                    <a:bodyPr/>
                    <a:lstStyle/>
                    <a:p>
                      <a:r>
                        <a:rPr lang="en-US" sz="1500">
                          <a:effectLst/>
                        </a:rPr>
                        <a:t>0.9</a:t>
                      </a:r>
                    </a:p>
                  </a:txBody>
                  <a:tcPr marL="75111" marR="75111" marT="37555" marB="37555" anchor="ctr">
                    <a:lnL>
                      <a:noFill/>
                    </a:lnL>
                    <a:lnR>
                      <a:noFill/>
                    </a:lnR>
                    <a:lnT>
                      <a:noFill/>
                    </a:lnT>
                    <a:lnB>
                      <a:noFill/>
                    </a:lnB>
                    <a:solidFill>
                      <a:srgbClr val="FFFFFF"/>
                    </a:solidFill>
                  </a:tcPr>
                </a:tc>
                <a:tc>
                  <a:txBody>
                    <a:bodyPr/>
                    <a:lstStyle/>
                    <a:p>
                      <a:r>
                        <a:rPr lang="en-US" sz="1500" dirty="0">
                          <a:effectLst/>
                        </a:rPr>
                        <a:t>15 minutes and 30 seconds</a:t>
                      </a:r>
                      <a:r>
                        <a:rPr lang="en-US" sz="1500" i="1" dirty="0">
                          <a:effectLst/>
                        </a:rPr>
                        <a:t>.</a:t>
                      </a:r>
                      <a:r>
                        <a:rPr lang="en-US" sz="1500" dirty="0">
                          <a:effectLst/>
                        </a:rPr>
                        <a:t>15:30</a:t>
                      </a:r>
                    </a:p>
                  </a:txBody>
                  <a:tcPr marL="75111" marR="75111" marT="37555" marB="37555" anchor="ctr">
                    <a:lnL>
                      <a:noFill/>
                    </a:lnL>
                    <a:lnR>
                      <a:noFill/>
                    </a:lnR>
                    <a:lnT>
                      <a:noFill/>
                    </a:lnT>
                    <a:lnB>
                      <a:noFill/>
                    </a:lnB>
                    <a:solidFill>
                      <a:srgbClr val="FFFFFF"/>
                    </a:solidFill>
                  </a:tcPr>
                </a:tc>
                <a:extLst>
                  <a:ext uri="{0D108BD9-81ED-4DB2-BD59-A6C34878D82A}">
                    <a16:rowId xmlns:a16="http://schemas.microsoft.com/office/drawing/2014/main" val="1969204489"/>
                  </a:ext>
                </a:extLst>
              </a:tr>
            </a:tbl>
          </a:graphicData>
        </a:graphic>
      </p:graphicFrame>
      <p:graphicFrame>
        <p:nvGraphicFramePr>
          <p:cNvPr id="7" name="Table 6">
            <a:extLst>
              <a:ext uri="{FF2B5EF4-FFF2-40B4-BE49-F238E27FC236}">
                <a16:creationId xmlns:a16="http://schemas.microsoft.com/office/drawing/2014/main" id="{1F97B5AB-841A-B4ED-38A6-C120EB53DD44}"/>
              </a:ext>
            </a:extLst>
          </p:cNvPr>
          <p:cNvGraphicFramePr>
            <a:graphicFrameLocks noGrp="1"/>
          </p:cNvGraphicFramePr>
          <p:nvPr>
            <p:extLst>
              <p:ext uri="{D42A27DB-BD31-4B8C-83A1-F6EECF244321}">
                <p14:modId xmlns:p14="http://schemas.microsoft.com/office/powerpoint/2010/main" val="2588383900"/>
              </p:ext>
            </p:extLst>
          </p:nvPr>
        </p:nvGraphicFramePr>
        <p:xfrm>
          <a:off x="758823" y="4932067"/>
          <a:ext cx="7886701" cy="1368330"/>
        </p:xfrm>
        <a:graphic>
          <a:graphicData uri="http://schemas.openxmlformats.org/drawingml/2006/table">
            <a:tbl>
              <a:tblPr/>
              <a:tblGrid>
                <a:gridCol w="1577250">
                  <a:extLst>
                    <a:ext uri="{9D8B030D-6E8A-4147-A177-3AD203B41FA5}">
                      <a16:colId xmlns:a16="http://schemas.microsoft.com/office/drawing/2014/main" val="556034297"/>
                    </a:ext>
                  </a:extLst>
                </a:gridCol>
                <a:gridCol w="1577250">
                  <a:extLst>
                    <a:ext uri="{9D8B030D-6E8A-4147-A177-3AD203B41FA5}">
                      <a16:colId xmlns:a16="http://schemas.microsoft.com/office/drawing/2014/main" val="4227164109"/>
                    </a:ext>
                  </a:extLst>
                </a:gridCol>
                <a:gridCol w="1577250">
                  <a:extLst>
                    <a:ext uri="{9D8B030D-6E8A-4147-A177-3AD203B41FA5}">
                      <a16:colId xmlns:a16="http://schemas.microsoft.com/office/drawing/2014/main" val="4014715451"/>
                    </a:ext>
                  </a:extLst>
                </a:gridCol>
                <a:gridCol w="1577250">
                  <a:extLst>
                    <a:ext uri="{9D8B030D-6E8A-4147-A177-3AD203B41FA5}">
                      <a16:colId xmlns:a16="http://schemas.microsoft.com/office/drawing/2014/main" val="2644159331"/>
                    </a:ext>
                  </a:extLst>
                </a:gridCol>
                <a:gridCol w="1577701">
                  <a:extLst>
                    <a:ext uri="{9D8B030D-6E8A-4147-A177-3AD203B41FA5}">
                      <a16:colId xmlns:a16="http://schemas.microsoft.com/office/drawing/2014/main" val="3961483921"/>
                    </a:ext>
                  </a:extLst>
                </a:gridCol>
              </a:tblGrid>
              <a:tr h="300443">
                <a:tc gridSpan="5">
                  <a:txBody>
                    <a:bodyPr/>
                    <a:lstStyle/>
                    <a:p>
                      <a:r>
                        <a:rPr lang="en-US" sz="1500" dirty="0"/>
                        <a:t>Quiz 3</a:t>
                      </a:r>
                    </a:p>
                  </a:txBody>
                  <a:tcPr marL="75111" marR="75111" marT="37555" marB="37555" anchor="ctr">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23061736"/>
                  </a:ext>
                </a:extLst>
              </a:tr>
              <a:tr h="525775">
                <a:tc>
                  <a:txBody>
                    <a:bodyPr/>
                    <a:lstStyle/>
                    <a:p>
                      <a:pPr algn="l"/>
                      <a:r>
                        <a:rPr lang="en-US" sz="1500" b="0">
                          <a:solidFill>
                            <a:srgbClr val="949494"/>
                          </a:solidFill>
                          <a:effectLst/>
                        </a:rPr>
                        <a:t> Average Score</a:t>
                      </a:r>
                    </a:p>
                  </a:txBody>
                  <a:tcPr marL="75111" marR="75111" marT="37555" marB="37555" anchor="ctr">
                    <a:lnL>
                      <a:noFill/>
                    </a:lnL>
                    <a:lnR>
                      <a:noFill/>
                    </a:lnR>
                    <a:lnB>
                      <a:noFill/>
                    </a:lnB>
                    <a:solidFill>
                      <a:srgbClr val="FFFFFF"/>
                    </a:solidFill>
                  </a:tcPr>
                </a:tc>
                <a:tc>
                  <a:txBody>
                    <a:bodyPr/>
                    <a:lstStyle/>
                    <a:p>
                      <a:pPr algn="l"/>
                      <a:r>
                        <a:rPr lang="en-US" sz="1500" b="0">
                          <a:solidFill>
                            <a:srgbClr val="949494"/>
                          </a:solidFill>
                          <a:effectLst/>
                        </a:rPr>
                        <a:t> High Score</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Low Score</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Standard Deviation</a:t>
                      </a:r>
                    </a:p>
                  </a:txBody>
                  <a:tcPr marL="75111" marR="75111" marT="37555" marB="37555" anchor="ctr">
                    <a:lnL>
                      <a:noFill/>
                    </a:lnL>
                    <a:lnR>
                      <a:noFill/>
                    </a:lnR>
                    <a:lnT>
                      <a:noFill/>
                    </a:lnT>
                    <a:lnB>
                      <a:noFill/>
                    </a:lnB>
                    <a:solidFill>
                      <a:srgbClr val="FFFFFF"/>
                    </a:solidFill>
                  </a:tcPr>
                </a:tc>
                <a:tc>
                  <a:txBody>
                    <a:bodyPr/>
                    <a:lstStyle/>
                    <a:p>
                      <a:pPr algn="l"/>
                      <a:r>
                        <a:rPr lang="en-US" sz="1500" b="0">
                          <a:solidFill>
                            <a:srgbClr val="949494"/>
                          </a:solidFill>
                          <a:effectLst/>
                        </a:rPr>
                        <a:t> Average Time</a:t>
                      </a:r>
                    </a:p>
                  </a:txBody>
                  <a:tcPr marL="75111" marR="75111" marT="37555" marB="37555" anchor="ctr">
                    <a:lnL>
                      <a:noFill/>
                    </a:lnL>
                    <a:lnR>
                      <a:noFill/>
                    </a:lnR>
                    <a:lnT>
                      <a:noFill/>
                    </a:lnT>
                    <a:lnB>
                      <a:noFill/>
                    </a:lnB>
                    <a:solidFill>
                      <a:srgbClr val="FFFFFF"/>
                    </a:solidFill>
                  </a:tcPr>
                </a:tc>
                <a:extLst>
                  <a:ext uri="{0D108BD9-81ED-4DB2-BD59-A6C34878D82A}">
                    <a16:rowId xmlns:a16="http://schemas.microsoft.com/office/drawing/2014/main" val="1228593932"/>
                  </a:ext>
                </a:extLst>
              </a:tr>
              <a:tr h="525775">
                <a:tc>
                  <a:txBody>
                    <a:bodyPr/>
                    <a:lstStyle/>
                    <a:p>
                      <a:r>
                        <a:rPr lang="en-US" sz="1500" b="1">
                          <a:effectLst/>
                        </a:rPr>
                        <a:t>94%</a:t>
                      </a:r>
                    </a:p>
                  </a:txBody>
                  <a:tcPr marL="75111" marR="75111" marT="37555" marB="37555" anchor="ctr">
                    <a:lnL>
                      <a:noFill/>
                    </a:lnL>
                    <a:lnR>
                      <a:noFill/>
                    </a:lnR>
                    <a:lnT>
                      <a:noFill/>
                    </a:lnT>
                    <a:lnB>
                      <a:noFill/>
                    </a:lnB>
                    <a:solidFill>
                      <a:srgbClr val="FFFFFF"/>
                    </a:solidFill>
                  </a:tcPr>
                </a:tc>
                <a:tc>
                  <a:txBody>
                    <a:bodyPr/>
                    <a:lstStyle/>
                    <a:p>
                      <a:r>
                        <a:rPr lang="en-US" sz="1500">
                          <a:effectLst/>
                        </a:rPr>
                        <a:t>100%</a:t>
                      </a:r>
                    </a:p>
                  </a:txBody>
                  <a:tcPr marL="75111" marR="75111" marT="37555" marB="37555" anchor="ctr">
                    <a:lnL>
                      <a:noFill/>
                    </a:lnL>
                    <a:lnR>
                      <a:noFill/>
                    </a:lnR>
                    <a:lnT>
                      <a:noFill/>
                    </a:lnT>
                    <a:lnB>
                      <a:noFill/>
                    </a:lnB>
                    <a:solidFill>
                      <a:srgbClr val="FFFFFF"/>
                    </a:solidFill>
                  </a:tcPr>
                </a:tc>
                <a:tc>
                  <a:txBody>
                    <a:bodyPr/>
                    <a:lstStyle/>
                    <a:p>
                      <a:r>
                        <a:rPr lang="en-US" sz="1500">
                          <a:effectLst/>
                        </a:rPr>
                        <a:t>68%</a:t>
                      </a:r>
                    </a:p>
                  </a:txBody>
                  <a:tcPr marL="75111" marR="75111" marT="37555" marB="37555" anchor="ctr">
                    <a:lnL>
                      <a:noFill/>
                    </a:lnL>
                    <a:lnR>
                      <a:noFill/>
                    </a:lnR>
                    <a:lnT>
                      <a:noFill/>
                    </a:lnT>
                    <a:lnB>
                      <a:noFill/>
                    </a:lnB>
                    <a:solidFill>
                      <a:srgbClr val="FFFFFF"/>
                    </a:solidFill>
                  </a:tcPr>
                </a:tc>
                <a:tc>
                  <a:txBody>
                    <a:bodyPr/>
                    <a:lstStyle/>
                    <a:p>
                      <a:r>
                        <a:rPr lang="en-US" sz="1500">
                          <a:effectLst/>
                        </a:rPr>
                        <a:t>0.81</a:t>
                      </a:r>
                    </a:p>
                  </a:txBody>
                  <a:tcPr marL="75111" marR="75111" marT="37555" marB="37555" anchor="ctr">
                    <a:lnL>
                      <a:noFill/>
                    </a:lnL>
                    <a:lnR>
                      <a:noFill/>
                    </a:lnR>
                    <a:lnT>
                      <a:noFill/>
                    </a:lnT>
                    <a:lnB>
                      <a:noFill/>
                    </a:lnB>
                    <a:solidFill>
                      <a:srgbClr val="FFFFFF"/>
                    </a:solidFill>
                  </a:tcPr>
                </a:tc>
                <a:tc>
                  <a:txBody>
                    <a:bodyPr/>
                    <a:lstStyle/>
                    <a:p>
                      <a:r>
                        <a:rPr lang="en-US" sz="1500" dirty="0">
                          <a:effectLst/>
                        </a:rPr>
                        <a:t>14 minutes and 49 seconds</a:t>
                      </a:r>
                      <a:r>
                        <a:rPr lang="en-US" sz="1500" i="1" dirty="0">
                          <a:effectLst/>
                        </a:rPr>
                        <a:t>.</a:t>
                      </a:r>
                      <a:r>
                        <a:rPr lang="en-US" sz="1500" dirty="0">
                          <a:effectLst/>
                        </a:rPr>
                        <a:t>14:49</a:t>
                      </a:r>
                    </a:p>
                  </a:txBody>
                  <a:tcPr marL="75111" marR="75111" marT="37555" marB="37555" anchor="ctr">
                    <a:lnL>
                      <a:noFill/>
                    </a:lnL>
                    <a:lnR>
                      <a:noFill/>
                    </a:lnR>
                    <a:lnT>
                      <a:noFill/>
                    </a:lnT>
                    <a:lnB>
                      <a:noFill/>
                    </a:lnB>
                    <a:solidFill>
                      <a:srgbClr val="FFFFFF"/>
                    </a:solidFill>
                  </a:tcPr>
                </a:tc>
                <a:extLst>
                  <a:ext uri="{0D108BD9-81ED-4DB2-BD59-A6C34878D82A}">
                    <a16:rowId xmlns:a16="http://schemas.microsoft.com/office/drawing/2014/main" val="4018068650"/>
                  </a:ext>
                </a:extLst>
              </a:tr>
            </a:tbl>
          </a:graphicData>
        </a:graphic>
      </p:graphicFrame>
    </p:spTree>
    <p:extLst>
      <p:ext uri="{BB962C8B-B14F-4D97-AF65-F5344CB8AC3E}">
        <p14:creationId xmlns:p14="http://schemas.microsoft.com/office/powerpoint/2010/main" val="381934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71757" y="1523957"/>
            <a:ext cx="8197114" cy="3810086"/>
          </a:xfrm>
        </p:spPr>
        <p:txBody>
          <a:bodyPr/>
          <a:lstStyle/>
          <a:p>
            <a:pPr marL="0" indent="0" algn="l">
              <a:buNone/>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S</a:t>
            </a: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trongly recommended that students complete this review quiz of Chapters 1-4 no later than 1/21 but no firm due date.</a:t>
            </a:r>
          </a:p>
          <a:p>
            <a:pPr marL="0" indent="0" algn="l">
              <a:buNone/>
            </a:pPr>
            <a:endPar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endParaRPr>
          </a:p>
          <a:p>
            <a:pPr algn="l">
              <a:buFont typeface="Wingdings" panose="05000000000000000000" pitchFamily="2" charset="2"/>
              <a:buChar char="§"/>
            </a:pPr>
            <a:r>
              <a:rPr lang="en-US" dirty="0">
                <a:solidFill>
                  <a:srgbClr val="2D3B45"/>
                </a:solidFill>
                <a:latin typeface="Open Sans" panose="020B0606030504020204" pitchFamily="34" charset="0"/>
                <a:ea typeface="Open Sans" panose="020B0606030504020204" pitchFamily="34" charset="0"/>
                <a:cs typeface="Open Sans" panose="020B0606030504020204" pitchFamily="34" charset="0"/>
              </a:rPr>
              <a:t>23</a:t>
            </a: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 students completed by 1/21</a:t>
            </a:r>
          </a:p>
          <a:p>
            <a:pPr algn="l">
              <a:buFont typeface="Wingdings" panose="05000000000000000000" pitchFamily="2" charset="2"/>
              <a:buChar char="§"/>
            </a:pPr>
            <a:r>
              <a:rPr lang="en-US" dirty="0">
                <a:solidFill>
                  <a:srgbClr val="2D3B45"/>
                </a:solidFill>
                <a:latin typeface="Open Sans" panose="020B0606030504020204" pitchFamily="34" charset="0"/>
                <a:ea typeface="Open Sans" panose="020B0606030504020204" pitchFamily="34" charset="0"/>
                <a:cs typeface="Open Sans" panose="020B0606030504020204" pitchFamily="34" charset="0"/>
              </a:rPr>
              <a:t>14</a:t>
            </a: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 students completed between 1/22-1/25  (before the publication of Quiz 2)</a:t>
            </a:r>
          </a:p>
          <a:p>
            <a:pPr algn="l">
              <a:buFont typeface="Wingdings" panose="05000000000000000000" pitchFamily="2" charset="2"/>
              <a:buChar char="§"/>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4 students completed between 1/27 to 2/2 (with next quiz already due by 2/4)</a:t>
            </a:r>
          </a:p>
          <a:p>
            <a:pPr algn="l">
              <a:buFont typeface="Wingdings" panose="05000000000000000000" pitchFamily="2" charset="2"/>
              <a:buChar char="§"/>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7 students completed after 3/4 (day before review class) and during exam week</a:t>
            </a:r>
          </a:p>
          <a:p>
            <a:pPr algn="l"/>
            <a:endParaRPr lang="en-US" b="0" i="0" dirty="0">
              <a:solidFill>
                <a:srgbClr val="2D3B45"/>
              </a:solidFill>
              <a:effectLst/>
              <a:latin typeface="LatoWeb"/>
            </a:endParaRPr>
          </a:p>
          <a:p>
            <a:pPr algn="l"/>
            <a:endParaRPr lang="en-US" b="0" i="0" dirty="0">
              <a:solidFill>
                <a:srgbClr val="2D3B45"/>
              </a:solidFill>
              <a:effectLst/>
              <a:latin typeface="LatoWeb"/>
            </a:endParaRPr>
          </a:p>
          <a:p>
            <a:r>
              <a:rPr lang="en-US" dirty="0"/>
              <a:t> </a:t>
            </a:r>
          </a:p>
        </p:txBody>
      </p:sp>
      <p:sp>
        <p:nvSpPr>
          <p:cNvPr id="7" name="Title 6"/>
          <p:cNvSpPr>
            <a:spLocks noGrp="1"/>
          </p:cNvSpPr>
          <p:nvPr>
            <p:ph type="title"/>
          </p:nvPr>
        </p:nvSpPr>
        <p:spPr/>
        <p:txBody>
          <a:bodyPr/>
          <a:lstStyle/>
          <a:p>
            <a:r>
              <a:rPr lang="en-US" dirty="0"/>
              <a:t>Quiz 1</a:t>
            </a:r>
          </a:p>
        </p:txBody>
      </p:sp>
    </p:spTree>
    <p:extLst>
      <p:ext uri="{BB962C8B-B14F-4D97-AF65-F5344CB8AC3E}">
        <p14:creationId xmlns:p14="http://schemas.microsoft.com/office/powerpoint/2010/main" val="3911162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59305" y="1523957"/>
            <a:ext cx="8197114" cy="3810086"/>
          </a:xfrm>
        </p:spPr>
        <p:txBody>
          <a:bodyPr/>
          <a:lstStyle/>
          <a:p>
            <a:pPr marL="0" indent="0" algn="l">
              <a:buNone/>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S</a:t>
            </a: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trongly recommended that students complete this review quiz of Chapters 6-12 no later than </a:t>
            </a: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2</a:t>
            </a: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/4 but no firm due date.</a:t>
            </a:r>
          </a:p>
          <a:p>
            <a:pPr marL="0" indent="0" algn="l">
              <a:buNone/>
            </a:pPr>
            <a:endPar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endParaRPr>
          </a:p>
          <a:p>
            <a:pPr algn="l">
              <a:buFont typeface="Wingdings" panose="05000000000000000000" pitchFamily="2" charset="2"/>
              <a:buChar char="§"/>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21 students completed by 2/4 (recommended date)</a:t>
            </a:r>
          </a:p>
          <a:p>
            <a:pPr algn="l">
              <a:buFont typeface="Wingdings" panose="05000000000000000000" pitchFamily="2" charset="2"/>
              <a:buChar char="§"/>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12 students completed between 2/5-2/27  (before the publication of Quiz 3)</a:t>
            </a:r>
          </a:p>
          <a:p>
            <a:pPr algn="l">
              <a:buFont typeface="Wingdings" panose="05000000000000000000" pitchFamily="2" charset="2"/>
              <a:buChar char="§"/>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1 students completed on 2/28</a:t>
            </a:r>
          </a:p>
          <a:p>
            <a:pPr algn="l">
              <a:buFont typeface="Wingdings" panose="05000000000000000000" pitchFamily="2" charset="2"/>
              <a:buChar char="§"/>
            </a:pPr>
            <a:r>
              <a:rPr lang="en-US" dirty="0">
                <a:solidFill>
                  <a:srgbClr val="2D3B45"/>
                </a:solidFill>
                <a:latin typeface="Open Sans" panose="020B0606030504020204" pitchFamily="34" charset="0"/>
                <a:ea typeface="Open Sans" panose="020B0606030504020204" pitchFamily="34" charset="0"/>
                <a:cs typeface="Open Sans" panose="020B0606030504020204" pitchFamily="34" charset="0"/>
              </a:rPr>
              <a:t>15</a:t>
            </a: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 students completed after 3/4 (day before review class) and during exam week</a:t>
            </a:r>
          </a:p>
          <a:p>
            <a:pPr algn="l"/>
            <a:endParaRPr lang="en-US" b="0" i="0" dirty="0">
              <a:solidFill>
                <a:srgbClr val="2D3B45"/>
              </a:solidFill>
              <a:effectLst/>
              <a:latin typeface="LatoWeb"/>
            </a:endParaRPr>
          </a:p>
          <a:p>
            <a:pPr algn="l"/>
            <a:endParaRPr lang="en-US" b="0" i="0" dirty="0">
              <a:solidFill>
                <a:srgbClr val="2D3B45"/>
              </a:solidFill>
              <a:effectLst/>
              <a:latin typeface="LatoWeb"/>
            </a:endParaRPr>
          </a:p>
          <a:p>
            <a:r>
              <a:rPr lang="en-US" dirty="0"/>
              <a:t> </a:t>
            </a:r>
          </a:p>
        </p:txBody>
      </p:sp>
      <p:sp>
        <p:nvSpPr>
          <p:cNvPr id="7" name="Title 6"/>
          <p:cNvSpPr>
            <a:spLocks noGrp="1"/>
          </p:cNvSpPr>
          <p:nvPr>
            <p:ph type="title"/>
          </p:nvPr>
        </p:nvSpPr>
        <p:spPr/>
        <p:txBody>
          <a:bodyPr/>
          <a:lstStyle/>
          <a:p>
            <a:r>
              <a:rPr lang="en-US" dirty="0"/>
              <a:t>Quiz 2</a:t>
            </a:r>
          </a:p>
        </p:txBody>
      </p:sp>
    </p:spTree>
    <p:extLst>
      <p:ext uri="{BB962C8B-B14F-4D97-AF65-F5344CB8AC3E}">
        <p14:creationId xmlns:p14="http://schemas.microsoft.com/office/powerpoint/2010/main" val="1331305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59305" y="1523957"/>
            <a:ext cx="8197114" cy="3810086"/>
          </a:xfrm>
        </p:spPr>
        <p:txBody>
          <a:bodyPr/>
          <a:lstStyle/>
          <a:p>
            <a:pPr marL="0" indent="0" algn="l">
              <a:buNone/>
            </a:pP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strongly recommended that students complete this review quiz of Chapters 13-19 no later than 3/5 (date of review class)</a:t>
            </a:r>
            <a:r>
              <a:rPr lang="en-US" b="0" i="0" u="sng"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 </a:t>
            </a:r>
            <a:r>
              <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rPr>
              <a:t>but no firm due date.</a:t>
            </a:r>
          </a:p>
          <a:p>
            <a:pPr marL="0" indent="0" algn="l">
              <a:buNone/>
            </a:pPr>
            <a:endParaRPr lang="en-US" b="0" i="0" dirty="0">
              <a:solidFill>
                <a:srgbClr val="2D3B45"/>
              </a:solidFill>
              <a:effectLst/>
              <a:latin typeface="Open Sans" panose="020B0606030504020204" pitchFamily="34" charset="0"/>
              <a:ea typeface="Open Sans" panose="020B0606030504020204" pitchFamily="34" charset="0"/>
              <a:cs typeface="Open Sans" panose="020B0606030504020204" pitchFamily="34" charset="0"/>
            </a:endParaRPr>
          </a:p>
          <a:p>
            <a:pPr algn="l">
              <a:buFont typeface="Wingdings" panose="05000000000000000000" pitchFamily="2" charset="2"/>
              <a:buChar char="§"/>
            </a:pP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19 students completed by 3/5 (recommended date)</a:t>
            </a:r>
          </a:p>
          <a:p>
            <a:pPr algn="l">
              <a:buFont typeface="Wingdings" panose="05000000000000000000" pitchFamily="2" charset="2"/>
              <a:buChar char="§"/>
            </a:pPr>
            <a:r>
              <a:rPr lang="en-US" dirty="0">
                <a:solidFill>
                  <a:srgbClr val="2D3B45"/>
                </a:solidFill>
                <a:latin typeface="Open Sans" panose="020B0606030504020204" pitchFamily="34" charset="0"/>
                <a:ea typeface="Open Sans" panose="020B0606030504020204" pitchFamily="34" charset="0"/>
                <a:cs typeface="Open Sans" panose="020B0606030504020204" pitchFamily="34" charset="0"/>
              </a:rPr>
              <a:t>29</a:t>
            </a:r>
            <a:r>
              <a:rPr lang="en-US" b="0" dirty="0">
                <a:solidFill>
                  <a:srgbClr val="2D3B45"/>
                </a:solidFill>
                <a:latin typeface="Open Sans" panose="020B0606030504020204" pitchFamily="34" charset="0"/>
                <a:ea typeface="Open Sans" panose="020B0606030504020204" pitchFamily="34" charset="0"/>
                <a:cs typeface="Open Sans" panose="020B0606030504020204" pitchFamily="34" charset="0"/>
              </a:rPr>
              <a:t> students completed after 3/5 and during exam week</a:t>
            </a:r>
          </a:p>
          <a:p>
            <a:pPr marL="0" indent="0" algn="l">
              <a:buNone/>
            </a:pPr>
            <a:endParaRPr lang="en-US" b="0" dirty="0">
              <a:solidFill>
                <a:srgbClr val="2D3B45"/>
              </a:solidFill>
              <a:latin typeface="LatoWeb"/>
            </a:endParaRPr>
          </a:p>
        </p:txBody>
      </p:sp>
      <p:sp>
        <p:nvSpPr>
          <p:cNvPr id="7" name="Title 6"/>
          <p:cNvSpPr>
            <a:spLocks noGrp="1"/>
          </p:cNvSpPr>
          <p:nvPr>
            <p:ph type="title"/>
          </p:nvPr>
        </p:nvSpPr>
        <p:spPr/>
        <p:txBody>
          <a:bodyPr/>
          <a:lstStyle/>
          <a:p>
            <a:r>
              <a:rPr lang="en-US" dirty="0"/>
              <a:t>Quiz 2</a:t>
            </a:r>
          </a:p>
        </p:txBody>
      </p:sp>
    </p:spTree>
    <p:extLst>
      <p:ext uri="{BB962C8B-B14F-4D97-AF65-F5344CB8AC3E}">
        <p14:creationId xmlns:p14="http://schemas.microsoft.com/office/powerpoint/2010/main" val="23684928"/>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1086</TotalTime>
  <Words>1559</Words>
  <Application>Microsoft Office PowerPoint</Application>
  <PresentationFormat>On-screen Show (4:3)</PresentationFormat>
  <Paragraphs>132</Paragraphs>
  <Slides>10</Slides>
  <Notes>9</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10</vt:i4>
      </vt:variant>
    </vt:vector>
  </HeadingPairs>
  <TitlesOfParts>
    <vt:vector size="24" baseType="lpstr">
      <vt:lpstr>Lato Extended</vt:lpstr>
      <vt:lpstr>LatoWeb</vt:lpstr>
      <vt:lpstr>Lucida Grande</vt:lpstr>
      <vt:lpstr>Arial</vt:lpstr>
      <vt:lpstr>Calibri</vt:lpstr>
      <vt:lpstr>Encode Sans Normal Black</vt:lpstr>
      <vt:lpstr>Open Sans</vt:lpstr>
      <vt:lpstr>Open Sans Light</vt:lpstr>
      <vt:lpstr>Roboto</vt:lpstr>
      <vt:lpstr>Uni Sans Regular</vt:lpstr>
      <vt:lpstr>Wingdings</vt:lpstr>
      <vt:lpstr>Office Theme</vt:lpstr>
      <vt:lpstr>Custom Design</vt:lpstr>
      <vt:lpstr>1_Custom Design</vt:lpstr>
      <vt:lpstr> SETTING DUE DATES FOR FORMATIVE AND SUMMATIVE ASSESSMENTS –  WHAT I LEARNED EXPERIMENTING THIS PAST YEAR   Dana raigrodski, UW Law  </vt:lpstr>
      <vt:lpstr>Overview</vt:lpstr>
      <vt:lpstr>Business Organizations, Winter 2024</vt:lpstr>
      <vt:lpstr>Canvas Quizzes</vt:lpstr>
      <vt:lpstr>Canvas Quizzes</vt:lpstr>
      <vt:lpstr>Quiz Statistics</vt:lpstr>
      <vt:lpstr>Quiz 1</vt:lpstr>
      <vt:lpstr>Quiz 2</vt:lpstr>
      <vt:lpstr>Quiz 2</vt:lpstr>
      <vt:lpstr>Lessons Learned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Dana Raigrodski</cp:lastModifiedBy>
  <cp:revision>56</cp:revision>
  <cp:lastPrinted>2016-02-10T20:19:12Z</cp:lastPrinted>
  <dcterms:created xsi:type="dcterms:W3CDTF">2014-10-14T00:51:43Z</dcterms:created>
  <dcterms:modified xsi:type="dcterms:W3CDTF">2024-06-13T14:47:27Z</dcterms:modified>
</cp:coreProperties>
</file>